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88" r:id="rId2"/>
    <p:sldId id="301" r:id="rId3"/>
    <p:sldId id="322" r:id="rId4"/>
    <p:sldId id="307" r:id="rId5"/>
    <p:sldId id="316" r:id="rId6"/>
    <p:sldId id="315" r:id="rId7"/>
    <p:sldId id="318" r:id="rId8"/>
    <p:sldId id="319" r:id="rId9"/>
    <p:sldId id="290" r:id="rId10"/>
    <p:sldId id="313" r:id="rId11"/>
    <p:sldId id="320" r:id="rId12"/>
    <p:sldId id="321" r:id="rId13"/>
    <p:sldId id="293" r:id="rId14"/>
    <p:sldId id="312" r:id="rId15"/>
    <p:sldId id="298" r:id="rId16"/>
    <p:sldId id="297" r:id="rId17"/>
    <p:sldId id="302" r:id="rId18"/>
  </p:sldIdLst>
  <p:sldSz cx="12192000" cy="6858000"/>
  <p:notesSz cx="6808788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6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74" autoAdjust="0"/>
  </p:normalViewPr>
  <p:slideViewPr>
    <p:cSldViewPr snapToGrid="0">
      <p:cViewPr>
        <p:scale>
          <a:sx n="76" d="100"/>
          <a:sy n="76" d="100"/>
        </p:scale>
        <p:origin x="-504" y="-6"/>
      </p:cViewPr>
      <p:guideLst>
        <p:guide orient="horz" pos="2136"/>
        <p:guide pos="381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0474" cy="498693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9" y="0"/>
            <a:ext cx="2950474" cy="498693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E783EFF-4C37-414F-B139-12B2D9153226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0647"/>
            <a:ext cx="2950474" cy="498692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9" y="9440647"/>
            <a:ext cx="2950474" cy="498692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37D66B9-F624-421D-B83D-07A207D08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384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0474" cy="498693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9" y="0"/>
            <a:ext cx="2950474" cy="498693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BB5B2A7-D1E0-4755-904C-59C3DB3513AE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3306"/>
            <a:ext cx="5447030" cy="3913614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50474" cy="498692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9" y="9440647"/>
            <a:ext cx="2950474" cy="498692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9AB5F90-135F-4F7F-B9FC-26F9840E3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185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263ED-A6EB-4AAC-AA6D-89AD25275A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36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D80B-D153-4B43-AC20-3A9B62782C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38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D80B-D153-4B43-AC20-3A9B62782C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21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43BF-A5D4-4C3A-8288-A155319A95A8}" type="datetime1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824D-2CD7-4F39-A234-01FAC1DD4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00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E4DA-62F3-4058-AC8D-7C63C7A78F7B}" type="datetime1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824D-2CD7-4F39-A234-01FAC1DD4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5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BDF8-31D4-460A-B074-F8BE1C7877D6}" type="datetime1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824D-2CD7-4F39-A234-01FAC1DD4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25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11B4-DA2A-4730-AB9A-4054C50AF2B0}" type="datetime1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824D-2CD7-4F39-A234-01FAC1DD4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6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0B-17F4-4C2D-A523-25EA8F05A5BB}" type="datetime1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824D-2CD7-4F39-A234-01FAC1DD4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90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EF8E-927E-4C76-A9B4-936AA54B1981}" type="datetime1">
              <a:rPr lang="en-US" smtClean="0"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824D-2CD7-4F39-A234-01FAC1DD4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12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E870-A386-4809-BF8D-3654B173F1B0}" type="datetime1">
              <a:rPr lang="en-US" smtClean="0"/>
              <a:t>8/10/2018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824D-2CD7-4F39-A234-01FAC1DD4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33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98DE4-0A4F-4E6D-9FC6-162F370069D6}" type="datetime1">
              <a:rPr lang="en-US" smtClean="0"/>
              <a:t>8/10/2018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824D-2CD7-4F39-A234-01FAC1DD4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3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0516-3932-4020-BA80-A2F9300FDCAD}" type="datetime1">
              <a:rPr lang="en-US" smtClean="0"/>
              <a:t>8/10/2018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824D-2CD7-4F39-A234-01FAC1DD4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8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11D3-AFB6-42BC-9B08-5B167A32BA5C}" type="datetime1">
              <a:rPr lang="en-US" smtClean="0"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824D-2CD7-4F39-A234-01FAC1DD4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9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8885-6011-4A41-9149-A5BE11CE4032}" type="datetime1">
              <a:rPr lang="en-US" smtClean="0"/>
              <a:t>8/10/2018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824D-2CD7-4F39-A234-01FAC1DD4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97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D65A0-DAE9-405A-A223-3B271C44408D}" type="datetime1">
              <a:rPr lang="en-US" smtClean="0"/>
              <a:t>8/10/2018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2824D-2CD7-4F39-A234-01FAC1DD4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5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1.xlsx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2.emf"/><Relationship Id="rId4" Type="http://schemas.openxmlformats.org/officeDocument/2006/relationships/image" Target="../media/image6.png"/><Relationship Id="rId9" Type="http://schemas.openxmlformats.org/officeDocument/2006/relationships/package" Target="../embeddings/Microsoft_Excel_Worksheet2.xls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714563"/>
            <a:ext cx="12192000" cy="45719"/>
            <a:chOff x="542658" y="1104030"/>
            <a:chExt cx="7915542" cy="47140"/>
          </a:xfrm>
        </p:grpSpPr>
        <p:sp>
          <p:nvSpPr>
            <p:cNvPr id="6" name="Rectangle 5"/>
            <p:cNvSpPr/>
            <p:nvPr/>
          </p:nvSpPr>
          <p:spPr>
            <a:xfrm>
              <a:off x="542658" y="1105451"/>
              <a:ext cx="4486542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29200" y="1104030"/>
              <a:ext cx="3429000" cy="4571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4875034"/>
            <a:ext cx="12909220" cy="170638"/>
            <a:chOff x="0" y="883470"/>
            <a:chExt cx="12909220" cy="758202"/>
          </a:xfrm>
        </p:grpSpPr>
        <p:sp>
          <p:nvSpPr>
            <p:cNvPr id="9" name="object 3"/>
            <p:cNvSpPr/>
            <p:nvPr/>
          </p:nvSpPr>
          <p:spPr>
            <a:xfrm>
              <a:off x="3296766" y="915815"/>
              <a:ext cx="8895234" cy="275432"/>
            </a:xfrm>
            <a:custGeom>
              <a:avLst/>
              <a:gdLst/>
              <a:ahLst/>
              <a:cxnLst/>
              <a:rect l="l" t="t" r="r" b="b"/>
              <a:pathLst>
                <a:path w="4263390" h="243840">
                  <a:moveTo>
                    <a:pt x="0" y="243789"/>
                  </a:moveTo>
                  <a:lnTo>
                    <a:pt x="4263237" y="243789"/>
                  </a:lnTo>
                  <a:lnTo>
                    <a:pt x="4263237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/>
            <p:cNvSpPr/>
            <p:nvPr/>
          </p:nvSpPr>
          <p:spPr>
            <a:xfrm>
              <a:off x="1648522" y="915816"/>
              <a:ext cx="3439385" cy="275431"/>
            </a:xfrm>
            <a:custGeom>
              <a:avLst/>
              <a:gdLst/>
              <a:ahLst/>
              <a:cxnLst/>
              <a:rect l="l" t="t" r="r" b="b"/>
              <a:pathLst>
                <a:path w="1648460" h="243840">
                  <a:moveTo>
                    <a:pt x="0" y="243789"/>
                  </a:moveTo>
                  <a:lnTo>
                    <a:pt x="1648244" y="243789"/>
                  </a:lnTo>
                  <a:lnTo>
                    <a:pt x="1648244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/>
            <p:cNvSpPr/>
            <p:nvPr/>
          </p:nvSpPr>
          <p:spPr>
            <a:xfrm>
              <a:off x="0" y="915816"/>
              <a:ext cx="3440710" cy="275431"/>
            </a:xfrm>
            <a:custGeom>
              <a:avLst/>
              <a:gdLst/>
              <a:ahLst/>
              <a:cxnLst/>
              <a:rect l="l" t="t" r="r" b="b"/>
              <a:pathLst>
                <a:path w="1649095" h="243840">
                  <a:moveTo>
                    <a:pt x="0" y="243789"/>
                  </a:moveTo>
                  <a:lnTo>
                    <a:pt x="1648523" y="243789"/>
                  </a:lnTo>
                  <a:lnTo>
                    <a:pt x="1648523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D31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0159" y="883470"/>
              <a:ext cx="7999061" cy="75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592195">
                <a:lnSpc>
                  <a:spcPct val="100000"/>
                </a:lnSpc>
              </a:pP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542" y="2298397"/>
            <a:ext cx="1690448" cy="192534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824D-2CD7-4F39-A234-01FAC1DD4F3C}" type="slidenum">
              <a:rPr lang="en-US" smtClean="0"/>
              <a:t>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39490" y="2608904"/>
            <a:ext cx="7813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ЖУУЛЧИН ДЮТИ ФРИЙ ХК-ИЙН </a:t>
            </a:r>
          </a:p>
          <a:p>
            <a:pPr algn="ctr"/>
            <a:r>
              <a:rPr lang="mn-M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mn-MN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ОНЫ </a:t>
            </a:r>
            <a:r>
              <a:rPr lang="mn-MN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ХАГАС ЖИЛИЙН </a:t>
            </a:r>
          </a:p>
          <a:p>
            <a:pPr algn="ctr"/>
            <a:r>
              <a:rPr lang="mn-MN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ҮЙЛ </a:t>
            </a:r>
            <a:r>
              <a:rPr lang="mn-M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АЖИЛЛАГААНЫ ТАЙЛАН 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52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823C8AB-F1A5-4E6F-AFAE-A1135750C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23" y="659772"/>
            <a:ext cx="11377845" cy="6199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D291E7-E71F-4606-AA8B-C67D6C05C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145" y="3098376"/>
            <a:ext cx="1264660" cy="661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90156A-8DA3-4CC7-B852-D8597709A5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23" y="659772"/>
            <a:ext cx="800553" cy="908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1C4915-A7D4-4DC2-B05C-1893C8B685C6}"/>
              </a:ext>
            </a:extLst>
          </p:cNvPr>
          <p:cNvSpPr txBox="1"/>
          <p:nvPr/>
        </p:nvSpPr>
        <p:spPr>
          <a:xfrm>
            <a:off x="1427019" y="1209753"/>
            <a:ext cx="4364182" cy="1888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sz="1667" dirty="0">
                <a:solidFill>
                  <a:srgbClr val="1A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Чингис Хаан олон улсын нисэх онгоцны буудалд 2016 оны 6 сараас Татваргүй барааны шинэ салбар дэлгүүрээ нээх үйл ажиллагаа явуулж байна. Талбайн хэмжээ: 92м2 буюу нисэх буудалын гаалийн бус дахь хамгийн том Татваргүй Барааны Дэлгүүрт тооцогдож байна.</a:t>
            </a:r>
            <a:endParaRPr lang="en-US" sz="1667" dirty="0">
              <a:solidFill>
                <a:srgbClr val="1A32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C7BD64E-D763-404A-9E94-02748F0F2A7B}"/>
              </a:ext>
            </a:extLst>
          </p:cNvPr>
          <p:cNvSpPr/>
          <p:nvPr/>
        </p:nvSpPr>
        <p:spPr>
          <a:xfrm>
            <a:off x="2939804" y="3097422"/>
            <a:ext cx="3028242" cy="765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58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CHINGGIS KHAAN INTERNATIONAL </a:t>
            </a:r>
          </a:p>
          <a:p>
            <a:pPr algn="just"/>
            <a:r>
              <a:rPr lang="en-US" sz="1458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AIRPORT 3RD FLOOR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769332C-531E-4A8E-B251-67FEAD092E89}"/>
              </a:ext>
            </a:extLst>
          </p:cNvPr>
          <p:cNvGrpSpPr/>
          <p:nvPr/>
        </p:nvGrpSpPr>
        <p:grpSpPr>
          <a:xfrm>
            <a:off x="0" y="590955"/>
            <a:ext cx="12192000" cy="45719"/>
            <a:chOff x="542658" y="1104030"/>
            <a:chExt cx="7915542" cy="471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93AD669-CE22-4E93-8149-4E037146FD7A}"/>
                </a:ext>
              </a:extLst>
            </p:cNvPr>
            <p:cNvSpPr/>
            <p:nvPr/>
          </p:nvSpPr>
          <p:spPr>
            <a:xfrm>
              <a:off x="542658" y="1105451"/>
              <a:ext cx="4486542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8F474267-AE8A-4BF4-9789-C64FE116DA24}"/>
                </a:ext>
              </a:extLst>
            </p:cNvPr>
            <p:cNvSpPr/>
            <p:nvPr/>
          </p:nvSpPr>
          <p:spPr>
            <a:xfrm>
              <a:off x="5029200" y="1104030"/>
              <a:ext cx="3429000" cy="4571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6096000" y="304869"/>
            <a:ext cx="783102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11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ЧИНГИС ХААН ОЛОН УЛСЫН НИСЭХ ОНГОЦНЫ БУУДАЛ  </a:t>
            </a:r>
            <a:r>
              <a:rPr lang="mn-MN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ДАХЬ ДЭЛГҮҮР</a:t>
            </a:r>
            <a:endParaRPr lang="en-US" sz="1100" dirty="0"/>
          </a:p>
        </p:txBody>
      </p:sp>
      <p:sp>
        <p:nvSpPr>
          <p:cNvPr id="11" name="Rectangle 10"/>
          <p:cNvSpPr/>
          <p:nvPr/>
        </p:nvSpPr>
        <p:spPr>
          <a:xfrm>
            <a:off x="279123" y="15450"/>
            <a:ext cx="5279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Салбар дэлгүүрүүдийн мэдээлэл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83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6310648"/>
            <a:ext cx="12909220" cy="307777"/>
            <a:chOff x="0" y="883470"/>
            <a:chExt cx="12909220" cy="1367557"/>
          </a:xfrm>
        </p:grpSpPr>
        <p:sp>
          <p:nvSpPr>
            <p:cNvPr id="10" name="object 3"/>
            <p:cNvSpPr/>
            <p:nvPr/>
          </p:nvSpPr>
          <p:spPr>
            <a:xfrm>
              <a:off x="3296766" y="915815"/>
              <a:ext cx="8895234" cy="275432"/>
            </a:xfrm>
            <a:custGeom>
              <a:avLst/>
              <a:gdLst/>
              <a:ahLst/>
              <a:cxnLst/>
              <a:rect l="l" t="t" r="r" b="b"/>
              <a:pathLst>
                <a:path w="4263390" h="243840">
                  <a:moveTo>
                    <a:pt x="0" y="243789"/>
                  </a:moveTo>
                  <a:lnTo>
                    <a:pt x="4263237" y="243789"/>
                  </a:lnTo>
                  <a:lnTo>
                    <a:pt x="4263237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ject 4"/>
            <p:cNvSpPr/>
            <p:nvPr/>
          </p:nvSpPr>
          <p:spPr>
            <a:xfrm>
              <a:off x="1648522" y="915816"/>
              <a:ext cx="3439385" cy="275431"/>
            </a:xfrm>
            <a:custGeom>
              <a:avLst/>
              <a:gdLst/>
              <a:ahLst/>
              <a:cxnLst/>
              <a:rect l="l" t="t" r="r" b="b"/>
              <a:pathLst>
                <a:path w="1648460" h="243840">
                  <a:moveTo>
                    <a:pt x="0" y="243789"/>
                  </a:moveTo>
                  <a:lnTo>
                    <a:pt x="1648244" y="243789"/>
                  </a:lnTo>
                  <a:lnTo>
                    <a:pt x="1648244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bject 5"/>
            <p:cNvSpPr/>
            <p:nvPr/>
          </p:nvSpPr>
          <p:spPr>
            <a:xfrm>
              <a:off x="0" y="915816"/>
              <a:ext cx="3440710" cy="275431"/>
            </a:xfrm>
            <a:custGeom>
              <a:avLst/>
              <a:gdLst/>
              <a:ahLst/>
              <a:cxnLst/>
              <a:rect l="l" t="t" r="r" b="b"/>
              <a:pathLst>
                <a:path w="1649095" h="243840">
                  <a:moveTo>
                    <a:pt x="0" y="243789"/>
                  </a:moveTo>
                  <a:lnTo>
                    <a:pt x="1648523" y="243789"/>
                  </a:lnTo>
                  <a:lnTo>
                    <a:pt x="1648523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D3178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10159" y="883470"/>
              <a:ext cx="7999061" cy="13675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592195">
                <a:lnSpc>
                  <a:spcPct val="100000"/>
                </a:lnSpc>
              </a:pP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866666"/>
            <a:ext cx="12192000" cy="45719"/>
            <a:chOff x="542658" y="1104030"/>
            <a:chExt cx="7915542" cy="47140"/>
          </a:xfrm>
        </p:grpSpPr>
        <p:sp>
          <p:nvSpPr>
            <p:cNvPr id="19" name="Rectangle 18"/>
            <p:cNvSpPr/>
            <p:nvPr/>
          </p:nvSpPr>
          <p:spPr>
            <a:xfrm>
              <a:off x="542658" y="1105451"/>
              <a:ext cx="4486542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29200" y="1104030"/>
              <a:ext cx="3429000" cy="4571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itle 4"/>
          <p:cNvSpPr>
            <a:spLocks noGrp="1"/>
          </p:cNvSpPr>
          <p:nvPr>
            <p:ph type="title"/>
          </p:nvPr>
        </p:nvSpPr>
        <p:spPr>
          <a:xfrm>
            <a:off x="3660281" y="2219184"/>
            <a:ext cx="5090474" cy="2804318"/>
          </a:xfrm>
        </p:spPr>
        <p:txBody>
          <a:bodyPr>
            <a:normAutofit/>
          </a:bodyPr>
          <a:lstStyle/>
          <a:p>
            <a:r>
              <a:rPr lang="mn-MN" sz="1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ҮНДЭСНИЙ ҮЙЛДВЭРЛЭГЧ КОМПАНИЙН БАРАА БҮТЭЭГДЭХҮҮНЭЭР  ҮЙЛЧЛҮҮЛЭГЧИД ҮЙЛЧИЛЖ БАЙНА.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129" y="-65630"/>
            <a:ext cx="801957" cy="9133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4837" y="115741"/>
            <a:ext cx="39352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ТАТАН АВАЛТЫН МЭДЭЭЛЭЛ</a:t>
            </a:r>
            <a:endParaRPr lang="en-US" sz="2000" b="1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69EBBB75-2731-4183-ACB6-AD62187BE108}"/>
              </a:ext>
            </a:extLst>
          </p:cNvPr>
          <p:cNvSpPr txBox="1">
            <a:spLocks/>
          </p:cNvSpPr>
          <p:nvPr/>
        </p:nvSpPr>
        <p:spPr>
          <a:xfrm>
            <a:off x="872835" y="1308100"/>
            <a:ext cx="10737273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mn-MN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9771A324-82BA-45FF-A549-AC491C78F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 t="13950" r="10976" b="23705"/>
          <a:stretch>
            <a:fillRect/>
          </a:stretch>
        </p:blipFill>
        <p:spPr bwMode="auto">
          <a:xfrm>
            <a:off x="8991598" y="2891120"/>
            <a:ext cx="3219099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62F94F05-BF8B-4D95-A971-F11E3E964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6" t="21259" r="9505" b="25224"/>
          <a:stretch>
            <a:fillRect/>
          </a:stretch>
        </p:blipFill>
        <p:spPr bwMode="auto">
          <a:xfrm>
            <a:off x="4313545" y="5110821"/>
            <a:ext cx="3446527" cy="120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xmlns="" id="{366765C8-B07A-43C2-A326-22CD2A516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068628"/>
            <a:ext cx="3179616" cy="144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xmlns="" id="{E4F45BFC-87B0-420B-A581-03B16F4FD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" y="1006785"/>
            <a:ext cx="3398166" cy="150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9">
            <a:extLst>
              <a:ext uri="{FF2B5EF4-FFF2-40B4-BE49-F238E27FC236}">
                <a16:creationId xmlns:a16="http://schemas.microsoft.com/office/drawing/2014/main" xmlns="" id="{EE3726C3-33E5-4317-A3E3-EA944FD8E9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599" y="5110821"/>
            <a:ext cx="3174591" cy="119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xmlns="" id="{5DDEE385-DBF6-4B25-9B81-BEF1DDF3E3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6" y="5112569"/>
            <a:ext cx="3309071" cy="119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xmlns="" id="{658C8EF7-9379-468D-9F86-83EAB5BF66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6" y="2891120"/>
            <a:ext cx="3292835" cy="141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Content Placeholder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309" y="1068629"/>
            <a:ext cx="3419438" cy="135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6317926"/>
            <a:ext cx="12909220" cy="307777"/>
            <a:chOff x="0" y="883470"/>
            <a:chExt cx="12909220" cy="1367557"/>
          </a:xfrm>
        </p:grpSpPr>
        <p:sp>
          <p:nvSpPr>
            <p:cNvPr id="10" name="object 3"/>
            <p:cNvSpPr/>
            <p:nvPr/>
          </p:nvSpPr>
          <p:spPr>
            <a:xfrm>
              <a:off x="3296766" y="915815"/>
              <a:ext cx="8895234" cy="275432"/>
            </a:xfrm>
            <a:custGeom>
              <a:avLst/>
              <a:gdLst/>
              <a:ahLst/>
              <a:cxnLst/>
              <a:rect l="l" t="t" r="r" b="b"/>
              <a:pathLst>
                <a:path w="4263390" h="243840">
                  <a:moveTo>
                    <a:pt x="0" y="243789"/>
                  </a:moveTo>
                  <a:lnTo>
                    <a:pt x="4263237" y="243789"/>
                  </a:lnTo>
                  <a:lnTo>
                    <a:pt x="4263237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ject 4"/>
            <p:cNvSpPr/>
            <p:nvPr/>
          </p:nvSpPr>
          <p:spPr>
            <a:xfrm>
              <a:off x="1648522" y="915816"/>
              <a:ext cx="3439385" cy="275431"/>
            </a:xfrm>
            <a:custGeom>
              <a:avLst/>
              <a:gdLst/>
              <a:ahLst/>
              <a:cxnLst/>
              <a:rect l="l" t="t" r="r" b="b"/>
              <a:pathLst>
                <a:path w="1648460" h="243840">
                  <a:moveTo>
                    <a:pt x="0" y="243789"/>
                  </a:moveTo>
                  <a:lnTo>
                    <a:pt x="1648244" y="243789"/>
                  </a:lnTo>
                  <a:lnTo>
                    <a:pt x="1648244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bject 5"/>
            <p:cNvSpPr/>
            <p:nvPr/>
          </p:nvSpPr>
          <p:spPr>
            <a:xfrm>
              <a:off x="0" y="915816"/>
              <a:ext cx="3440710" cy="275431"/>
            </a:xfrm>
            <a:custGeom>
              <a:avLst/>
              <a:gdLst/>
              <a:ahLst/>
              <a:cxnLst/>
              <a:rect l="l" t="t" r="r" b="b"/>
              <a:pathLst>
                <a:path w="1649095" h="243840">
                  <a:moveTo>
                    <a:pt x="0" y="243789"/>
                  </a:moveTo>
                  <a:lnTo>
                    <a:pt x="1648523" y="243789"/>
                  </a:lnTo>
                  <a:lnTo>
                    <a:pt x="1648523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D3178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10159" y="883470"/>
              <a:ext cx="7999061" cy="13675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592195">
                <a:lnSpc>
                  <a:spcPct val="100000"/>
                </a:lnSpc>
              </a:pP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1006786"/>
            <a:ext cx="12192000" cy="45719"/>
            <a:chOff x="542658" y="1104030"/>
            <a:chExt cx="7915542" cy="47140"/>
          </a:xfrm>
        </p:grpSpPr>
        <p:sp>
          <p:nvSpPr>
            <p:cNvPr id="19" name="Rectangle 18"/>
            <p:cNvSpPr/>
            <p:nvPr/>
          </p:nvSpPr>
          <p:spPr>
            <a:xfrm>
              <a:off x="542658" y="1105451"/>
              <a:ext cx="4486542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29200" y="1104030"/>
              <a:ext cx="3429000" cy="4571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itle 4"/>
          <p:cNvSpPr>
            <a:spLocks noGrp="1"/>
          </p:cNvSpPr>
          <p:nvPr>
            <p:ph type="title"/>
          </p:nvPr>
        </p:nvSpPr>
        <p:spPr>
          <a:xfrm>
            <a:off x="3440709" y="2258017"/>
            <a:ext cx="5315363" cy="3099554"/>
          </a:xfrm>
        </p:spPr>
        <p:txBody>
          <a:bodyPr>
            <a:normAutofit/>
          </a:bodyPr>
          <a:lstStyle/>
          <a:p>
            <a:r>
              <a:rPr lang="mn-MN" sz="1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ГАДААДЫН ТОМООХОН БРЭНДИЙН  БАРАА БҮТЭЭГДЭХҮҮНЭЭР  ҮЙЛЧЛҮҮЛЭГЧИД ҮЙЛЧИЛЖ БАЙНА.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756" y="-18909"/>
            <a:ext cx="801957" cy="9133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2585" y="132005"/>
            <a:ext cx="4685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ТАТАН АВАЛТЫН МЭДЭЭЛЭЛ</a:t>
            </a:r>
            <a:endParaRPr lang="en-US" sz="2400" b="1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69EBBB75-2731-4183-ACB6-AD62187BE108}"/>
              </a:ext>
            </a:extLst>
          </p:cNvPr>
          <p:cNvSpPr txBox="1">
            <a:spLocks/>
          </p:cNvSpPr>
          <p:nvPr/>
        </p:nvSpPr>
        <p:spPr>
          <a:xfrm>
            <a:off x="872835" y="1308100"/>
            <a:ext cx="10737273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mn-MN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7" y="4575144"/>
            <a:ext cx="2617484" cy="1732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01" y="1068629"/>
            <a:ext cx="3504892" cy="1503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698" y="1081239"/>
            <a:ext cx="3335609" cy="1549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01" y="4575144"/>
            <a:ext cx="3504891" cy="173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242" y="4599709"/>
            <a:ext cx="3265272" cy="17182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945"/>
            <a:ext cx="2857500" cy="150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0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6310648"/>
            <a:ext cx="12909220" cy="170638"/>
            <a:chOff x="0" y="883470"/>
            <a:chExt cx="12909220" cy="758202"/>
          </a:xfrm>
        </p:grpSpPr>
        <p:sp>
          <p:nvSpPr>
            <p:cNvPr id="10" name="object 3"/>
            <p:cNvSpPr/>
            <p:nvPr/>
          </p:nvSpPr>
          <p:spPr>
            <a:xfrm>
              <a:off x="3296766" y="915815"/>
              <a:ext cx="8895234" cy="275432"/>
            </a:xfrm>
            <a:custGeom>
              <a:avLst/>
              <a:gdLst/>
              <a:ahLst/>
              <a:cxnLst/>
              <a:rect l="l" t="t" r="r" b="b"/>
              <a:pathLst>
                <a:path w="4263390" h="243840">
                  <a:moveTo>
                    <a:pt x="0" y="243789"/>
                  </a:moveTo>
                  <a:lnTo>
                    <a:pt x="4263237" y="243789"/>
                  </a:lnTo>
                  <a:lnTo>
                    <a:pt x="4263237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"/>
            <p:cNvSpPr/>
            <p:nvPr/>
          </p:nvSpPr>
          <p:spPr>
            <a:xfrm>
              <a:off x="1648522" y="915816"/>
              <a:ext cx="3439385" cy="275431"/>
            </a:xfrm>
            <a:custGeom>
              <a:avLst/>
              <a:gdLst/>
              <a:ahLst/>
              <a:cxnLst/>
              <a:rect l="l" t="t" r="r" b="b"/>
              <a:pathLst>
                <a:path w="1648460" h="243840">
                  <a:moveTo>
                    <a:pt x="0" y="243789"/>
                  </a:moveTo>
                  <a:lnTo>
                    <a:pt x="1648244" y="243789"/>
                  </a:lnTo>
                  <a:lnTo>
                    <a:pt x="1648244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/>
            <p:cNvSpPr/>
            <p:nvPr/>
          </p:nvSpPr>
          <p:spPr>
            <a:xfrm>
              <a:off x="0" y="915816"/>
              <a:ext cx="3440710" cy="275431"/>
            </a:xfrm>
            <a:custGeom>
              <a:avLst/>
              <a:gdLst/>
              <a:ahLst/>
              <a:cxnLst/>
              <a:rect l="l" t="t" r="r" b="b"/>
              <a:pathLst>
                <a:path w="1649095" h="243840">
                  <a:moveTo>
                    <a:pt x="0" y="243789"/>
                  </a:moveTo>
                  <a:lnTo>
                    <a:pt x="1648523" y="243789"/>
                  </a:lnTo>
                  <a:lnTo>
                    <a:pt x="1648523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D31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10159" y="883470"/>
              <a:ext cx="7999061" cy="75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592195">
                <a:lnSpc>
                  <a:spcPct val="100000"/>
                </a:lnSpc>
              </a:pP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1059127"/>
            <a:ext cx="12192000" cy="45719"/>
            <a:chOff x="542658" y="1104030"/>
            <a:chExt cx="7915542" cy="47140"/>
          </a:xfrm>
        </p:grpSpPr>
        <p:sp>
          <p:nvSpPr>
            <p:cNvPr id="19" name="Rectangle 18"/>
            <p:cNvSpPr/>
            <p:nvPr/>
          </p:nvSpPr>
          <p:spPr>
            <a:xfrm>
              <a:off x="542658" y="1105451"/>
              <a:ext cx="4486542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29200" y="1104030"/>
              <a:ext cx="3429000" cy="4571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itle 4"/>
          <p:cNvSpPr>
            <a:spLocks noGrp="1"/>
          </p:cNvSpPr>
          <p:nvPr>
            <p:ph type="title"/>
          </p:nvPr>
        </p:nvSpPr>
        <p:spPr>
          <a:xfrm>
            <a:off x="557193" y="107172"/>
            <a:ext cx="10542563" cy="678564"/>
          </a:xfrm>
        </p:spPr>
        <p:txBody>
          <a:bodyPr>
            <a:normAutofit/>
          </a:bodyPr>
          <a:lstStyle/>
          <a:p>
            <a:r>
              <a:rPr lang="mn-M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ХУВЬЦАА ЭЗЭМШИГЧДИЙН МЭДЭЭЛЭЛ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7855578"/>
              </p:ext>
            </p:extLst>
          </p:nvPr>
        </p:nvGraphicFramePr>
        <p:xfrm>
          <a:off x="591468" y="1201841"/>
          <a:ext cx="10972800" cy="2530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3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001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62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10720">
                <a:tc>
                  <a:txBody>
                    <a:bodyPr/>
                    <a:lstStyle/>
                    <a:p>
                      <a:r>
                        <a:rPr lang="mn-MN" sz="1400" dirty="0">
                          <a:latin typeface="Arial" pitchFamily="34" charset="0"/>
                          <a:cs typeface="Arial" pitchFamily="34" charset="0"/>
                        </a:rPr>
                        <a:t>               Хувьцааны</a:t>
                      </a:r>
                      <a:r>
                        <a:rPr lang="mn-MN" sz="1400" baseline="0" dirty="0">
                          <a:latin typeface="Arial" pitchFamily="34" charset="0"/>
                          <a:cs typeface="Arial" pitchFamily="34" charset="0"/>
                        </a:rPr>
                        <a:t> мэдээлэл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400" dirty="0">
                          <a:latin typeface="Arial" pitchFamily="34" charset="0"/>
                          <a:cs typeface="Arial" pitchFamily="34" charset="0"/>
                        </a:rPr>
                        <a:t>Хувьцаа</a:t>
                      </a:r>
                      <a:r>
                        <a:rPr lang="mn-MN" sz="1400" baseline="0" dirty="0">
                          <a:latin typeface="Arial" pitchFamily="34" charset="0"/>
                          <a:cs typeface="Arial" pitchFamily="34" charset="0"/>
                        </a:rPr>
                        <a:t> эзэмшигч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400" dirty="0">
                          <a:latin typeface="Arial" pitchFamily="34" charset="0"/>
                          <a:cs typeface="Arial" pitchFamily="34" charset="0"/>
                        </a:rPr>
                        <a:t>Хувьцааны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400" b="1" kern="1200" baseline="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тоо ширхэг</a:t>
                      </a:r>
                      <a:endParaRPr lang="en-US" sz="1400" b="1" kern="1200" baseline="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400" dirty="0">
                          <a:latin typeface="Arial" pitchFamily="34" charset="0"/>
                          <a:cs typeface="Arial" pitchFamily="34" charset="0"/>
                        </a:rPr>
                        <a:t>Нийт хувьцаанд</a:t>
                      </a:r>
                      <a:r>
                        <a:rPr lang="mn-MN" sz="1400" baseline="0" dirty="0">
                          <a:latin typeface="Arial" pitchFamily="34" charset="0"/>
                          <a:cs typeface="Arial" pitchFamily="34" charset="0"/>
                        </a:rPr>
                        <a:t> эзлэх хувь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57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40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2016.07.27-ны өдрийн байдлаар </a:t>
                      </a:r>
                      <a:endParaRPr lang="en-US" sz="14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mn-MN" sz="1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40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“Газар Сүлжмэл” ХК</a:t>
                      </a:r>
                      <a:endParaRPr lang="en-US" sz="1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sz="14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400" kern="1200">
                          <a:solidFill>
                            <a:srgbClr val="0070C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Нийт хувьцаа 65,362ш</a:t>
                      </a:r>
                      <a:endParaRPr lang="en-US" sz="1400" kern="1200" dirty="0">
                        <a:solidFill>
                          <a:srgbClr val="0070C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07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2016.07.28-ны өдрийн байдлаар “Газар Сүлжмэл”</a:t>
                      </a:r>
                      <a:r>
                        <a:rPr lang="mn-MN" sz="1400" baseline="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ХК-ийн хяналтын багцыг худалдан авсан. </a:t>
                      </a:r>
                      <a:endParaRPr lang="en-US" sz="14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sz="14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n-MN" sz="1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“Таван</a:t>
                      </a:r>
                      <a:r>
                        <a:rPr lang="mn-MN" sz="1400" baseline="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Богд Трейд” ХХК</a:t>
                      </a:r>
                      <a:endParaRPr lang="en-US" sz="14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44,251</a:t>
                      </a:r>
                      <a:endParaRPr lang="en-US" sz="14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67.7</a:t>
                      </a:r>
                      <a:r>
                        <a:rPr lang="mn-MN" sz="1400" baseline="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%</a:t>
                      </a:r>
                      <a:endParaRPr lang="en-US" sz="14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6303">
                <a:tc>
                  <a:txBody>
                    <a:bodyPr/>
                    <a:lstStyle/>
                    <a:p>
                      <a:r>
                        <a:rPr lang="mn-MN" sz="1400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2018.04.11</a:t>
                      </a:r>
                      <a:r>
                        <a:rPr lang="mn-MN" sz="1400" baseline="0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mn-MN" sz="1400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ны</a:t>
                      </a:r>
                      <a:r>
                        <a:rPr lang="mn-MN" sz="1400" baseline="0" dirty="0" smtClean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mn-MN" sz="1400" baseline="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өдрийн байдлаар</a:t>
                      </a:r>
                      <a:endParaRPr lang="en-US" sz="14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n-MN" sz="1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Бусад хувьцаа эзэмшигч нар</a:t>
                      </a:r>
                      <a:endParaRPr lang="en-US" sz="14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19,007</a:t>
                      </a:r>
                      <a:endParaRPr lang="en-US" sz="14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29.08 %</a:t>
                      </a:r>
                      <a:endParaRPr lang="en-US" sz="14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824D-2CD7-4F39-A234-01FAC1DD4F3C}" type="slidenum">
              <a:rPr lang="en-US" smtClean="0"/>
              <a:t>13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756" y="22655"/>
            <a:ext cx="801957" cy="913394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631966"/>
              </p:ext>
            </p:extLst>
          </p:nvPr>
        </p:nvGraphicFramePr>
        <p:xfrm>
          <a:off x="591468" y="4383258"/>
          <a:ext cx="10972800" cy="1296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xmlns="" val="4018991164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xmlns="" val="38072046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xmlns="" val="1067732155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xmlns="" val="2122483686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xmlns="" val="1726470374"/>
                    </a:ext>
                  </a:extLst>
                </a:gridCol>
              </a:tblGrid>
              <a:tr h="555143">
                <a:tc>
                  <a:txBody>
                    <a:bodyPr/>
                    <a:lstStyle/>
                    <a:p>
                      <a:r>
                        <a:rPr lang="mn-MN" sz="1400" b="1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Ногдол ашиг тараасан он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n-MN" sz="1400" b="1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Ногдол ашиг тараалт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n-MN" sz="1400" b="1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Хувьцаа эзэмшигч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400" b="1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Хувьцааны тоо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Тараасан</a:t>
                      </a:r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ногдол</a:t>
                      </a:r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ашгийн</a:t>
                      </a:r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хэмжээ</a:t>
                      </a:r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0549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mn-MN" sz="1400" kern="1200" dirty="0" smtClean="0">
                          <a:solidFill>
                            <a:srgbClr val="0070C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2017</a:t>
                      </a:r>
                      <a:endParaRPr lang="en-US" sz="1400" kern="1200" dirty="0">
                        <a:solidFill>
                          <a:srgbClr val="0070C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400" kern="1200" dirty="0" smtClean="0">
                          <a:solidFill>
                            <a:srgbClr val="0070C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Компани дээр</a:t>
                      </a:r>
                      <a:endParaRPr lang="en-US" sz="1400" kern="1200" dirty="0">
                        <a:solidFill>
                          <a:srgbClr val="0070C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400" kern="1200" dirty="0" smtClean="0">
                          <a:solidFill>
                            <a:srgbClr val="0070C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39</a:t>
                      </a:r>
                      <a:endParaRPr lang="en-US" sz="1400" kern="1200" dirty="0">
                        <a:solidFill>
                          <a:srgbClr val="0070C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400" kern="1200" dirty="0" smtClean="0">
                          <a:solidFill>
                            <a:srgbClr val="0070C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5,284</a:t>
                      </a:r>
                      <a:endParaRPr lang="en-US" sz="1400" kern="1200" dirty="0">
                        <a:solidFill>
                          <a:srgbClr val="0070C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400" kern="1200" smtClean="0">
                          <a:solidFill>
                            <a:srgbClr val="0070C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52,840,000 төгрөг</a:t>
                      </a:r>
                      <a:endParaRPr lang="en-US" sz="1400" kern="1200" dirty="0">
                        <a:solidFill>
                          <a:srgbClr val="0070C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9652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mn-MN" sz="1400" kern="1200" dirty="0" smtClean="0">
                          <a:solidFill>
                            <a:srgbClr val="0070C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</a:t>
                      </a:r>
                      <a:r>
                        <a:rPr lang="en-US" sz="1400" kern="1200" dirty="0" smtClean="0">
                          <a:solidFill>
                            <a:srgbClr val="0070C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  <a:endParaRPr lang="en-US" sz="1400" kern="1200" dirty="0">
                        <a:solidFill>
                          <a:srgbClr val="0070C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400" kern="1200" dirty="0">
                          <a:solidFill>
                            <a:srgbClr val="0070C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Компани</a:t>
                      </a:r>
                      <a:r>
                        <a:rPr lang="mn-MN" sz="1400" kern="1200" baseline="0" dirty="0">
                          <a:solidFill>
                            <a:srgbClr val="0070C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дээр</a:t>
                      </a:r>
                      <a:endParaRPr lang="en-US" sz="1400" kern="1200" dirty="0">
                        <a:solidFill>
                          <a:srgbClr val="0070C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rgbClr val="0070C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mn-MN" sz="14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4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604</a:t>
                      </a:r>
                      <a:endParaRPr lang="en-US" sz="1400" kern="1200" dirty="0">
                        <a:solidFill>
                          <a:srgbClr val="0070C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534,820,853.85</a:t>
                      </a:r>
                      <a:r>
                        <a:rPr lang="mn-MN" sz="140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mn-MN" sz="14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төгрөг</a:t>
                      </a:r>
                      <a:endParaRPr lang="en-US" sz="1400" kern="1200" dirty="0">
                        <a:solidFill>
                          <a:srgbClr val="0070C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9085362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57193" y="3962002"/>
            <a:ext cx="4936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огдол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ашгийн</a:t>
            </a:r>
            <a:r>
              <a:rPr lang="mn-MN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тараалтын байдал</a:t>
            </a:r>
            <a:endParaRPr lang="en-US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99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6310648"/>
            <a:ext cx="12909220" cy="170638"/>
            <a:chOff x="0" y="883470"/>
            <a:chExt cx="12909220" cy="758202"/>
          </a:xfrm>
        </p:grpSpPr>
        <p:sp>
          <p:nvSpPr>
            <p:cNvPr id="10" name="object 3"/>
            <p:cNvSpPr/>
            <p:nvPr/>
          </p:nvSpPr>
          <p:spPr>
            <a:xfrm>
              <a:off x="3296766" y="915815"/>
              <a:ext cx="8895234" cy="275432"/>
            </a:xfrm>
            <a:custGeom>
              <a:avLst/>
              <a:gdLst/>
              <a:ahLst/>
              <a:cxnLst/>
              <a:rect l="l" t="t" r="r" b="b"/>
              <a:pathLst>
                <a:path w="4263390" h="243840">
                  <a:moveTo>
                    <a:pt x="0" y="243789"/>
                  </a:moveTo>
                  <a:lnTo>
                    <a:pt x="4263237" y="243789"/>
                  </a:lnTo>
                  <a:lnTo>
                    <a:pt x="4263237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"/>
            <p:cNvSpPr/>
            <p:nvPr/>
          </p:nvSpPr>
          <p:spPr>
            <a:xfrm>
              <a:off x="1648522" y="915816"/>
              <a:ext cx="3439385" cy="275431"/>
            </a:xfrm>
            <a:custGeom>
              <a:avLst/>
              <a:gdLst/>
              <a:ahLst/>
              <a:cxnLst/>
              <a:rect l="l" t="t" r="r" b="b"/>
              <a:pathLst>
                <a:path w="1648460" h="243840">
                  <a:moveTo>
                    <a:pt x="0" y="243789"/>
                  </a:moveTo>
                  <a:lnTo>
                    <a:pt x="1648244" y="243789"/>
                  </a:lnTo>
                  <a:lnTo>
                    <a:pt x="1648244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/>
            <p:cNvSpPr/>
            <p:nvPr/>
          </p:nvSpPr>
          <p:spPr>
            <a:xfrm>
              <a:off x="0" y="915816"/>
              <a:ext cx="3440710" cy="275431"/>
            </a:xfrm>
            <a:custGeom>
              <a:avLst/>
              <a:gdLst/>
              <a:ahLst/>
              <a:cxnLst/>
              <a:rect l="l" t="t" r="r" b="b"/>
              <a:pathLst>
                <a:path w="1649095" h="243840">
                  <a:moveTo>
                    <a:pt x="0" y="243789"/>
                  </a:moveTo>
                  <a:lnTo>
                    <a:pt x="1648523" y="243789"/>
                  </a:lnTo>
                  <a:lnTo>
                    <a:pt x="1648523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D31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10159" y="883470"/>
              <a:ext cx="7999061" cy="75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592195">
                <a:lnSpc>
                  <a:spcPct val="100000"/>
                </a:lnSpc>
              </a:pP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1059127"/>
            <a:ext cx="12192000" cy="45719"/>
            <a:chOff x="542658" y="1104030"/>
            <a:chExt cx="7915542" cy="47140"/>
          </a:xfrm>
        </p:grpSpPr>
        <p:sp>
          <p:nvSpPr>
            <p:cNvPr id="19" name="Rectangle 18"/>
            <p:cNvSpPr/>
            <p:nvPr/>
          </p:nvSpPr>
          <p:spPr>
            <a:xfrm>
              <a:off x="542658" y="1105451"/>
              <a:ext cx="4486542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29200" y="1104030"/>
              <a:ext cx="3429000" cy="4571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itle 4"/>
          <p:cNvSpPr>
            <a:spLocks noGrp="1"/>
          </p:cNvSpPr>
          <p:nvPr>
            <p:ph type="title"/>
          </p:nvPr>
        </p:nvSpPr>
        <p:spPr>
          <a:xfrm>
            <a:off x="557193" y="127863"/>
            <a:ext cx="10542563" cy="678564"/>
          </a:xfrm>
        </p:spPr>
        <p:txBody>
          <a:bodyPr>
            <a:normAutofit/>
          </a:bodyPr>
          <a:lstStyle/>
          <a:p>
            <a:r>
              <a:rPr lang="mn-M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ХУВЬЦААНЫ ХАНШ БА АРИЛЖИГДСАН ТОО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824D-2CD7-4F39-A234-01FAC1DD4F3C}" type="slidenum">
              <a:rPr lang="en-US" smtClean="0"/>
              <a:t>14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756" y="22655"/>
            <a:ext cx="801957" cy="9133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3" y="1695450"/>
            <a:ext cx="11122189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6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6577934"/>
            <a:ext cx="12909220" cy="170638"/>
            <a:chOff x="0" y="883470"/>
            <a:chExt cx="12909220" cy="758202"/>
          </a:xfrm>
        </p:grpSpPr>
        <p:sp>
          <p:nvSpPr>
            <p:cNvPr id="10" name="object 3"/>
            <p:cNvSpPr/>
            <p:nvPr/>
          </p:nvSpPr>
          <p:spPr>
            <a:xfrm>
              <a:off x="3296766" y="915815"/>
              <a:ext cx="8895234" cy="275432"/>
            </a:xfrm>
            <a:custGeom>
              <a:avLst/>
              <a:gdLst/>
              <a:ahLst/>
              <a:cxnLst/>
              <a:rect l="l" t="t" r="r" b="b"/>
              <a:pathLst>
                <a:path w="4263390" h="243840">
                  <a:moveTo>
                    <a:pt x="0" y="243789"/>
                  </a:moveTo>
                  <a:lnTo>
                    <a:pt x="4263237" y="243789"/>
                  </a:lnTo>
                  <a:lnTo>
                    <a:pt x="4263237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"/>
            <p:cNvSpPr/>
            <p:nvPr/>
          </p:nvSpPr>
          <p:spPr>
            <a:xfrm>
              <a:off x="1648522" y="915816"/>
              <a:ext cx="3439385" cy="275431"/>
            </a:xfrm>
            <a:custGeom>
              <a:avLst/>
              <a:gdLst/>
              <a:ahLst/>
              <a:cxnLst/>
              <a:rect l="l" t="t" r="r" b="b"/>
              <a:pathLst>
                <a:path w="1648460" h="243840">
                  <a:moveTo>
                    <a:pt x="0" y="243789"/>
                  </a:moveTo>
                  <a:lnTo>
                    <a:pt x="1648244" y="243789"/>
                  </a:lnTo>
                  <a:lnTo>
                    <a:pt x="1648244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/>
            <p:cNvSpPr/>
            <p:nvPr/>
          </p:nvSpPr>
          <p:spPr>
            <a:xfrm>
              <a:off x="0" y="915816"/>
              <a:ext cx="3440710" cy="275431"/>
            </a:xfrm>
            <a:custGeom>
              <a:avLst/>
              <a:gdLst/>
              <a:ahLst/>
              <a:cxnLst/>
              <a:rect l="l" t="t" r="r" b="b"/>
              <a:pathLst>
                <a:path w="1649095" h="243840">
                  <a:moveTo>
                    <a:pt x="0" y="243789"/>
                  </a:moveTo>
                  <a:lnTo>
                    <a:pt x="1648523" y="243789"/>
                  </a:lnTo>
                  <a:lnTo>
                    <a:pt x="1648523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D31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10159" y="883470"/>
              <a:ext cx="7999061" cy="75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592195">
                <a:lnSpc>
                  <a:spcPct val="100000"/>
                </a:lnSpc>
              </a:pP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1059127"/>
            <a:ext cx="12192000" cy="45719"/>
            <a:chOff x="542658" y="1104030"/>
            <a:chExt cx="7915542" cy="47140"/>
          </a:xfrm>
        </p:grpSpPr>
        <p:sp>
          <p:nvSpPr>
            <p:cNvPr id="16" name="Rectangle 15"/>
            <p:cNvSpPr/>
            <p:nvPr/>
          </p:nvSpPr>
          <p:spPr>
            <a:xfrm>
              <a:off x="542658" y="1105451"/>
              <a:ext cx="4486542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29200" y="1104030"/>
              <a:ext cx="3429000" cy="4571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itle 4"/>
          <p:cNvSpPr txBox="1">
            <a:spLocks/>
          </p:cNvSpPr>
          <p:nvPr/>
        </p:nvSpPr>
        <p:spPr>
          <a:xfrm>
            <a:off x="557193" y="85623"/>
            <a:ext cx="10542563" cy="678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САНХҮҮГИЙН ҮЗҮҮЛЭЛТ – ОРЛОГЫН ТАЙЛАН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75274"/>
              </p:ext>
            </p:extLst>
          </p:nvPr>
        </p:nvGraphicFramePr>
        <p:xfrm>
          <a:off x="557194" y="1338338"/>
          <a:ext cx="10915607" cy="471609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8579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825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69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980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4772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mn-M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Үзүүлэлт 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mn-M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2018Г/2017Г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77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mn-M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Өссөн дүнгээр 6 сар 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7726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Цэвэр борлуулалт 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1,414,436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2,496,474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76%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0268917"/>
                  </a:ext>
                </a:extLst>
              </a:tr>
              <a:tr h="247726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ББӨртөг   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734,192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1,453,564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98%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4828802"/>
                  </a:ext>
                </a:extLst>
              </a:tr>
              <a:tr h="247726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Нийт Ашиг 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680,244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1,042,909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53%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7630637"/>
                  </a:ext>
                </a:extLst>
              </a:tr>
              <a:tr h="247726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Маркетинг борлуулалтын зардал 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94,492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291,965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209%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7726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Төмөр зам салбар 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37,354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53,792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44%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7726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Алтанбулаг салбар 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38,893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50,024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29%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7726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Нисэх салбар 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18,244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187,948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930%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7024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Ерөнхий ба удирдлагын зардал 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136,856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130,013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-5%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7726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Үйл ажиллагааны ашиг 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448,896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620,931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38%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7726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Бусад орлого  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39,075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39,511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1%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7726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Бусад зарлага 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3,458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3,423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-1%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7726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Бусад ашиг (алдагдал) 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-36,671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-12,414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-66%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772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EBIT 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447,841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644,604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44%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7726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Санхүүжилтийн зардал 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4,887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4772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EBT 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447,841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639,717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43%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47726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Татварын зардал 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47,598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64,606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36%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47726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Тайлант хугацааны цэвэр ашиг/ (алдагдал) 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400,243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575,111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43.69%</a:t>
                      </a:r>
                    </a:p>
                  </a:txBody>
                  <a:tcPr marL="9065" marR="9065" marT="9065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824D-2CD7-4F39-A234-01FAC1DD4F3C}" type="slidenum">
              <a:rPr lang="en-US" smtClean="0"/>
              <a:t>15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756" y="22655"/>
            <a:ext cx="801957" cy="91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9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6704546"/>
            <a:ext cx="12909220" cy="170638"/>
            <a:chOff x="0" y="883470"/>
            <a:chExt cx="12909220" cy="758202"/>
          </a:xfrm>
        </p:grpSpPr>
        <p:sp>
          <p:nvSpPr>
            <p:cNvPr id="10" name="object 3"/>
            <p:cNvSpPr/>
            <p:nvPr/>
          </p:nvSpPr>
          <p:spPr>
            <a:xfrm>
              <a:off x="3296766" y="915815"/>
              <a:ext cx="8895234" cy="275432"/>
            </a:xfrm>
            <a:custGeom>
              <a:avLst/>
              <a:gdLst/>
              <a:ahLst/>
              <a:cxnLst/>
              <a:rect l="l" t="t" r="r" b="b"/>
              <a:pathLst>
                <a:path w="4263390" h="243840">
                  <a:moveTo>
                    <a:pt x="0" y="243789"/>
                  </a:moveTo>
                  <a:lnTo>
                    <a:pt x="4263237" y="243789"/>
                  </a:lnTo>
                  <a:lnTo>
                    <a:pt x="4263237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"/>
            <p:cNvSpPr/>
            <p:nvPr/>
          </p:nvSpPr>
          <p:spPr>
            <a:xfrm>
              <a:off x="1648522" y="915816"/>
              <a:ext cx="3439385" cy="275431"/>
            </a:xfrm>
            <a:custGeom>
              <a:avLst/>
              <a:gdLst/>
              <a:ahLst/>
              <a:cxnLst/>
              <a:rect l="l" t="t" r="r" b="b"/>
              <a:pathLst>
                <a:path w="1648460" h="243840">
                  <a:moveTo>
                    <a:pt x="0" y="243789"/>
                  </a:moveTo>
                  <a:lnTo>
                    <a:pt x="1648244" y="243789"/>
                  </a:lnTo>
                  <a:lnTo>
                    <a:pt x="1648244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/>
            <p:cNvSpPr/>
            <p:nvPr/>
          </p:nvSpPr>
          <p:spPr>
            <a:xfrm>
              <a:off x="0" y="915816"/>
              <a:ext cx="3440710" cy="275431"/>
            </a:xfrm>
            <a:custGeom>
              <a:avLst/>
              <a:gdLst/>
              <a:ahLst/>
              <a:cxnLst/>
              <a:rect l="l" t="t" r="r" b="b"/>
              <a:pathLst>
                <a:path w="1649095" h="243840">
                  <a:moveTo>
                    <a:pt x="0" y="243789"/>
                  </a:moveTo>
                  <a:lnTo>
                    <a:pt x="1648523" y="243789"/>
                  </a:lnTo>
                  <a:lnTo>
                    <a:pt x="1648523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D31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10159" y="883470"/>
              <a:ext cx="7999061" cy="75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592195">
                <a:lnSpc>
                  <a:spcPct val="100000"/>
                </a:lnSpc>
              </a:pP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1059127"/>
            <a:ext cx="12192000" cy="45719"/>
            <a:chOff x="542658" y="1104030"/>
            <a:chExt cx="7915542" cy="47140"/>
          </a:xfrm>
        </p:grpSpPr>
        <p:sp>
          <p:nvSpPr>
            <p:cNvPr id="16" name="Rectangle 15"/>
            <p:cNvSpPr/>
            <p:nvPr/>
          </p:nvSpPr>
          <p:spPr>
            <a:xfrm>
              <a:off x="542658" y="1105451"/>
              <a:ext cx="4486542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29200" y="1104030"/>
              <a:ext cx="3429000" cy="4571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itle 4"/>
          <p:cNvSpPr txBox="1">
            <a:spLocks/>
          </p:cNvSpPr>
          <p:nvPr/>
        </p:nvSpPr>
        <p:spPr>
          <a:xfrm>
            <a:off x="557193" y="85623"/>
            <a:ext cx="10542563" cy="678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САНХҮҮГИЙН ҮЗҮҮЛЭЛТ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mn-M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БАЛАНС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161392"/>
              </p:ext>
            </p:extLst>
          </p:nvPr>
        </p:nvGraphicFramePr>
        <p:xfrm>
          <a:off x="473004" y="1327878"/>
          <a:ext cx="10804227" cy="524752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9121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35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33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151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18746">
                <a:tc rowSpan="2">
                  <a:txBody>
                    <a:bodyPr/>
                    <a:lstStyle/>
                    <a:p>
                      <a:pPr algn="ctr"/>
                      <a:r>
                        <a:rPr lang="mn-MN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Үзүүлэлт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36" marR="86836" marT="43418" marB="43418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86836" marR="86836" marT="43418" marB="43418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86836" marR="86836" marT="43418" marB="43418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6327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Өөрчлөлт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36" marR="86836" marT="43418" marB="43418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8746">
                <a:tc v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Гүйцэтгэл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36" marR="86836" marT="43418" marB="43418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Төлөвлөгөө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36" marR="86836" marT="43418" marB="43418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mn-MN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/201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86836" marR="86836" marT="43418" marB="43418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8746">
                <a:tc>
                  <a:txBody>
                    <a:bodyPr/>
                    <a:lstStyle/>
                    <a:p>
                      <a:pPr marL="233363" lvl="0" indent="0" algn="l" fontAlgn="ctr"/>
                      <a:r>
                        <a:rPr lang="mn-MN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Мөнгө</a:t>
                      </a:r>
                      <a:r>
                        <a:rPr lang="mn-MN" sz="1600" b="0" i="0" u="none" strike="noStrike" baseline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ба түүнтэй</a:t>
                      </a:r>
                      <a:r>
                        <a:rPr lang="en-US" sz="1600" b="0" i="0" u="none" strike="noStrike" baseline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mn-MN" sz="1600" b="0" i="0" u="none" strike="noStrike" baseline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адилтгах хөрөнгө</a:t>
                      </a:r>
                      <a:endParaRPr lang="mn-MN" sz="1600" b="0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265.93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609.39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8746">
                <a:tc>
                  <a:txBody>
                    <a:bodyPr/>
                    <a:lstStyle/>
                    <a:p>
                      <a:pPr marL="233363" lvl="0" indent="0" algn="l" fontAlgn="ctr"/>
                      <a:r>
                        <a:rPr lang="mn-MN" sz="160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Авлага</a:t>
                      </a:r>
                      <a:endParaRPr lang="mn-MN" sz="1600" b="0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853.36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1,496.39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8746">
                <a:tc>
                  <a:txBody>
                    <a:bodyPr/>
                    <a:lstStyle/>
                    <a:p>
                      <a:pPr marL="638175" lvl="0" indent="-638175" algn="l" fontAlgn="ctr">
                        <a:tabLst/>
                      </a:pPr>
                      <a:r>
                        <a:rPr lang="mn-MN" sz="160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Бараа материал, УГЗ</a:t>
                      </a:r>
                    </a:p>
                  </a:txBody>
                  <a:tcPr marL="162817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1,099.50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998</a:t>
                      </a:r>
                      <a:r>
                        <a:rPr lang="mn-MN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8746">
                <a:tc>
                  <a:txBody>
                    <a:bodyPr/>
                    <a:lstStyle/>
                    <a:p>
                      <a:pPr marL="169863" lvl="0" indent="0" algn="l" fontAlgn="ctr"/>
                      <a:r>
                        <a:rPr lang="mn-MN" sz="160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Бусад</a:t>
                      </a:r>
                      <a:endParaRPr lang="mn-MN" sz="1600" b="0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8746">
                <a:tc>
                  <a:txBody>
                    <a:bodyPr/>
                    <a:lstStyle/>
                    <a:p>
                      <a:pPr lvl="1" algn="l" fontAlgn="ctr"/>
                      <a:r>
                        <a:rPr lang="mn-MN" sz="16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Нийт</a:t>
                      </a:r>
                      <a:r>
                        <a:rPr lang="mn-MN" sz="1600" b="1" u="none" strike="noStrike" baseline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эргэлтийн хөрөнгө</a:t>
                      </a:r>
                      <a:endParaRPr lang="mn-MN" sz="16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17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2,218.80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3,103.78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mn-MN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8746">
                <a:tc>
                  <a:txBody>
                    <a:bodyPr/>
                    <a:lstStyle/>
                    <a:p>
                      <a:pPr marL="986239" lvl="1" indent="0" algn="l" fontAlgn="ctr"/>
                      <a:r>
                        <a:rPr lang="mn-MN" sz="16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Эргэлтийн бус хөрөнгө</a:t>
                      </a:r>
                      <a:endParaRPr lang="mn-MN" sz="16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232.47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204.07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-12%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8746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6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r>
                        <a:rPr lang="mn-MN" sz="16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ИЙТ ХӨРӨНГӨ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17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2,451.27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6327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3,307.85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35%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8746">
                <a:tc>
                  <a:txBody>
                    <a:bodyPr/>
                    <a:lstStyle/>
                    <a:p>
                      <a:pPr marL="0" marR="0" lvl="0" indent="0" algn="l" defTabSz="163275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mn-MN" sz="160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БХ</a:t>
                      </a:r>
                      <a:r>
                        <a:rPr lang="mn-MN" sz="1600" u="none" strike="noStrike" baseline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өглөг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17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871.87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983.35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8746">
                <a:tc>
                  <a:txBody>
                    <a:bodyPr/>
                    <a:lstStyle/>
                    <a:p>
                      <a:pPr marL="169863" lvl="0" indent="0" algn="l" fontAlgn="ctr"/>
                      <a:r>
                        <a:rPr lang="mn-MN" sz="160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БХ</a:t>
                      </a:r>
                      <a:r>
                        <a:rPr lang="mn-MN" sz="1600" u="none" strike="noStrike" baseline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зээл</a:t>
                      </a:r>
                      <a:endParaRPr lang="mn-MN" sz="1600" b="0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8746">
                <a:tc>
                  <a:txBody>
                    <a:bodyPr/>
                    <a:lstStyle/>
                    <a:p>
                      <a:pPr marL="169863" lvl="0" indent="0" algn="l" fontAlgn="ctr"/>
                      <a:r>
                        <a:rPr lang="mn-MN" sz="160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УХ зээл </a:t>
                      </a:r>
                      <a:endParaRPr lang="mn-MN" sz="1600" b="0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18746">
                <a:tc>
                  <a:txBody>
                    <a:bodyPr/>
                    <a:lstStyle/>
                    <a:p>
                      <a:pPr lvl="1" algn="l" fontAlgn="ctr"/>
                      <a:r>
                        <a:rPr lang="mn-MN" sz="16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Нийт өр төлбөр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17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871.86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983.35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18746">
                <a:tc>
                  <a:txBody>
                    <a:bodyPr/>
                    <a:lstStyle/>
                    <a:p>
                      <a:pPr marL="986239" lvl="1" indent="0" algn="l" fontAlgn="ctr"/>
                      <a:r>
                        <a:rPr lang="mn-MN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Нийт</a:t>
                      </a:r>
                      <a:r>
                        <a:rPr lang="mn-MN" sz="1600" b="1" i="0" u="none" strike="noStrike" baseline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эзэмшигчийн өмч</a:t>
                      </a:r>
                      <a:endParaRPr lang="mn-MN" sz="16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1,579.41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2,324.50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47%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96143">
                <a:tc>
                  <a:txBody>
                    <a:bodyPr/>
                    <a:lstStyle/>
                    <a:p>
                      <a:pPr marL="529039" lvl="0" indent="0" algn="l" fontAlgn="ctr"/>
                      <a:r>
                        <a:rPr lang="mn-MN" sz="1600" u="none" strike="noStrike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НИЙТ ӨР ТӨЛБӨР </a:t>
                      </a:r>
                      <a:r>
                        <a:rPr lang="en-US" sz="1600" u="none" strike="noStrike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&amp; </a:t>
                      </a:r>
                      <a:r>
                        <a:rPr lang="mn-MN" sz="1600" u="none" strike="noStrike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ЭЗЭМШИГЧИЙН ӨМЧ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2,451.27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6327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3,307.85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35%</a:t>
                      </a:r>
                    </a:p>
                  </a:txBody>
                  <a:tcPr marL="86836" marR="86836" marT="43418" marB="434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824D-2CD7-4F39-A234-01FAC1DD4F3C}" type="slidenum">
              <a:rPr lang="en-US" smtClean="0"/>
              <a:t>16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756" y="22655"/>
            <a:ext cx="801957" cy="91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3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0" y="1059127"/>
            <a:ext cx="12192000" cy="45719"/>
            <a:chOff x="542658" y="1104030"/>
            <a:chExt cx="7915542" cy="47140"/>
          </a:xfrm>
        </p:grpSpPr>
        <p:sp>
          <p:nvSpPr>
            <p:cNvPr id="81" name="Rectangle 80"/>
            <p:cNvSpPr/>
            <p:nvPr/>
          </p:nvSpPr>
          <p:spPr>
            <a:xfrm>
              <a:off x="542658" y="1105451"/>
              <a:ext cx="4486542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029200" y="1104030"/>
              <a:ext cx="3429000" cy="4571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itle 4"/>
          <p:cNvSpPr txBox="1">
            <a:spLocks/>
          </p:cNvSpPr>
          <p:nvPr/>
        </p:nvSpPr>
        <p:spPr>
          <a:xfrm>
            <a:off x="786618" y="63507"/>
            <a:ext cx="10542563" cy="678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</a:t>
            </a:r>
            <a:r>
              <a:rPr lang="mn-M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ОНЫ ТӨСӨВ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824D-2CD7-4F39-A234-01FAC1DD4F3C}" type="slidenum">
              <a:rPr lang="en-US" smtClean="0"/>
              <a:t>17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756" y="22655"/>
            <a:ext cx="801957" cy="913394"/>
          </a:xfrm>
          <a:prstGeom prst="rect">
            <a:avLst/>
          </a:prstGeom>
        </p:spPr>
      </p:pic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552624"/>
              </p:ext>
            </p:extLst>
          </p:nvPr>
        </p:nvGraphicFramePr>
        <p:xfrm>
          <a:off x="6503223" y="1147698"/>
          <a:ext cx="5398490" cy="572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Worksheet" r:id="rId6" imgW="4800600" imgH="5724435" progId="Excel.Sheet.12">
                  <p:embed/>
                </p:oleObj>
              </mc:Choice>
              <mc:Fallback>
                <p:oleObj name="Worksheet" r:id="rId6" imgW="4800600" imgH="572443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03223" y="1147698"/>
                        <a:ext cx="5398490" cy="572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924338"/>
              </p:ext>
            </p:extLst>
          </p:nvPr>
        </p:nvGraphicFramePr>
        <p:xfrm>
          <a:off x="867508" y="1103468"/>
          <a:ext cx="4935415" cy="5618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Worksheet" r:id="rId9" imgW="4800600" imgH="6677115" progId="Excel.Sheet.12">
                  <p:embed/>
                </p:oleObj>
              </mc:Choice>
              <mc:Fallback>
                <p:oleObj name="Worksheet" r:id="rId9" imgW="4800600" imgH="667711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7508" y="1103468"/>
                        <a:ext cx="4935415" cy="5618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454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6310648"/>
            <a:ext cx="12909220" cy="170638"/>
            <a:chOff x="0" y="883470"/>
            <a:chExt cx="12909220" cy="758202"/>
          </a:xfrm>
        </p:grpSpPr>
        <p:sp>
          <p:nvSpPr>
            <p:cNvPr id="10" name="object 3"/>
            <p:cNvSpPr/>
            <p:nvPr/>
          </p:nvSpPr>
          <p:spPr>
            <a:xfrm>
              <a:off x="3296766" y="915815"/>
              <a:ext cx="8895234" cy="275432"/>
            </a:xfrm>
            <a:custGeom>
              <a:avLst/>
              <a:gdLst/>
              <a:ahLst/>
              <a:cxnLst/>
              <a:rect l="l" t="t" r="r" b="b"/>
              <a:pathLst>
                <a:path w="4263390" h="243840">
                  <a:moveTo>
                    <a:pt x="0" y="243789"/>
                  </a:moveTo>
                  <a:lnTo>
                    <a:pt x="4263237" y="243789"/>
                  </a:lnTo>
                  <a:lnTo>
                    <a:pt x="4263237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"/>
            <p:cNvSpPr/>
            <p:nvPr/>
          </p:nvSpPr>
          <p:spPr>
            <a:xfrm>
              <a:off x="1648522" y="915816"/>
              <a:ext cx="3439385" cy="275431"/>
            </a:xfrm>
            <a:custGeom>
              <a:avLst/>
              <a:gdLst/>
              <a:ahLst/>
              <a:cxnLst/>
              <a:rect l="l" t="t" r="r" b="b"/>
              <a:pathLst>
                <a:path w="1648460" h="243840">
                  <a:moveTo>
                    <a:pt x="0" y="243789"/>
                  </a:moveTo>
                  <a:lnTo>
                    <a:pt x="1648244" y="243789"/>
                  </a:lnTo>
                  <a:lnTo>
                    <a:pt x="1648244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/>
            <p:cNvSpPr/>
            <p:nvPr/>
          </p:nvSpPr>
          <p:spPr>
            <a:xfrm>
              <a:off x="0" y="915816"/>
              <a:ext cx="3440710" cy="275431"/>
            </a:xfrm>
            <a:custGeom>
              <a:avLst/>
              <a:gdLst/>
              <a:ahLst/>
              <a:cxnLst/>
              <a:rect l="l" t="t" r="r" b="b"/>
              <a:pathLst>
                <a:path w="1649095" h="243840">
                  <a:moveTo>
                    <a:pt x="0" y="243789"/>
                  </a:moveTo>
                  <a:lnTo>
                    <a:pt x="1648523" y="243789"/>
                  </a:lnTo>
                  <a:lnTo>
                    <a:pt x="1648523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D31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10159" y="883470"/>
              <a:ext cx="7999061" cy="75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592195">
                <a:lnSpc>
                  <a:spcPct val="100000"/>
                </a:lnSpc>
              </a:pP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78" y="1338338"/>
            <a:ext cx="9536546" cy="46842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507" y="154025"/>
            <a:ext cx="1469449" cy="67023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1059127"/>
            <a:ext cx="12192000" cy="45719"/>
            <a:chOff x="542658" y="1104030"/>
            <a:chExt cx="7915542" cy="47140"/>
          </a:xfrm>
        </p:grpSpPr>
        <p:sp>
          <p:nvSpPr>
            <p:cNvPr id="19" name="Rectangle 18"/>
            <p:cNvSpPr/>
            <p:nvPr/>
          </p:nvSpPr>
          <p:spPr>
            <a:xfrm>
              <a:off x="542658" y="1105451"/>
              <a:ext cx="4486542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29200" y="1104030"/>
              <a:ext cx="3429000" cy="4571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itle 4"/>
          <p:cNvSpPr>
            <a:spLocks noGrp="1"/>
          </p:cNvSpPr>
          <p:nvPr>
            <p:ph type="title"/>
          </p:nvPr>
        </p:nvSpPr>
        <p:spPr>
          <a:xfrm>
            <a:off x="557193" y="336333"/>
            <a:ext cx="10542563" cy="678564"/>
          </a:xfrm>
        </p:spPr>
        <p:txBody>
          <a:bodyPr>
            <a:normAutofit/>
          </a:bodyPr>
          <a:lstStyle/>
          <a:p>
            <a:r>
              <a:rPr lang="mn-M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ТАВАН БОГД ГРУПП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630" y="4204358"/>
            <a:ext cx="420123" cy="478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824D-2CD7-4F39-A234-01FAC1DD4F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9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745" y="-122997"/>
            <a:ext cx="9899073" cy="978766"/>
          </a:xfrm>
        </p:spPr>
        <p:txBody>
          <a:bodyPr>
            <a:normAutofit/>
          </a:bodyPr>
          <a:lstStyle/>
          <a:p>
            <a:r>
              <a:rPr lang="mn-MN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Компанийн танилцуулга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907" y="0"/>
            <a:ext cx="801957" cy="91339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926669"/>
            <a:ext cx="12192000" cy="45719"/>
            <a:chOff x="542658" y="1104030"/>
            <a:chExt cx="7915542" cy="47140"/>
          </a:xfrm>
        </p:grpSpPr>
        <p:sp>
          <p:nvSpPr>
            <p:cNvPr id="7" name="Rectangle 6"/>
            <p:cNvSpPr/>
            <p:nvPr/>
          </p:nvSpPr>
          <p:spPr>
            <a:xfrm>
              <a:off x="542658" y="1105451"/>
              <a:ext cx="4486542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029200" y="1104030"/>
              <a:ext cx="3429000" cy="4571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387926" y="1783541"/>
            <a:ext cx="4613564" cy="1402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400" b="1" i="1" dirty="0">
                <a:solidFill>
                  <a:srgbClr val="3636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Эрхэм зорилго</a:t>
            </a:r>
          </a:p>
          <a:p>
            <a:pPr algn="ctr"/>
            <a:r>
              <a:rPr lang="mn-MN" sz="1400" dirty="0">
                <a:solidFill>
                  <a:srgbClr val="3636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 зээлийн хэрэгцээ шаардлагыг бүрэн хангасан өндөр чанарын бүтээгдэхүүн, үйлчилгээг хэрэглэгчиддээ хүргэж үйлчилгээгээрээ хэрэглэгчидээ дээдэлсэн, салбартаа манлайлагч, нийгмийн хариуцлагатай компани болох юм.</a:t>
            </a:r>
            <a:endParaRPr lang="mn-MN" sz="1400" dirty="0">
              <a:solidFill>
                <a:srgbClr val="3636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75737" y="1800944"/>
            <a:ext cx="43780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400" b="1" i="1" dirty="0">
                <a:solidFill>
                  <a:srgbClr val="3636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Алсын хараа</a:t>
            </a:r>
          </a:p>
          <a:p>
            <a:pPr algn="ctr"/>
            <a:r>
              <a:rPr lang="mn-MN" sz="1400" dirty="0">
                <a:solidFill>
                  <a:srgbClr val="3636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Худалдаа үйлчилгээний салбартаа тэргүүлэгч, чанартай бараа бүтээгдэхүүнээр хэрэглэгчиддээ үйлчилсэн, Монгол улсдаа өөрийн орлуулашгүй орон зайг бий болгосон, олон улсын хэмжээнд нэр хүнд бүхий компани байна</a:t>
            </a:r>
            <a:endParaRPr lang="mn-MN" sz="1400" b="0" i="0" dirty="0">
              <a:solidFill>
                <a:srgbClr val="3636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4181" y="3730905"/>
            <a:ext cx="110836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1600" i="1" dirty="0">
                <a:solidFill>
                  <a:srgbClr val="3636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mn-MN" sz="1600" b="1" i="1" dirty="0">
                <a:solidFill>
                  <a:srgbClr val="3636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ЖУУЛЧИН ДЮТИ ФРИЙ</a:t>
            </a:r>
            <a:r>
              <a:rPr lang="mn-MN" sz="1600" i="1" dirty="0">
                <a:solidFill>
                  <a:srgbClr val="3636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ХК нь 2002 оны 10 сараас эхлэн Монгол-Оросын хилийн шалган нэвтрүүлэх цогцолборт татваргүй барааны дэлгүүр нээн ажиллуулж байгаа бөгөөд 2004 оноос үйл ажиллагаагаа өргөтгөн Улаанбаатар хотын Төмөр Замын Төв буудал дотор “Татваргүй барааны дэлгүүр”-ийн шинэ салбараа нээн өнөөг хүртэл ажиллуулж байна.Манай татваргүй барааны дэлгүүрүүд нь Монгол улсын гаалийн ерөнхий газраас гаргасан журмын дагуу зорчигчдод дэлхийн нэр хүндтэй, чанартай Францын нэртэй </a:t>
            </a:r>
            <a:r>
              <a:rPr lang="mn-MN" sz="1600" i="1" dirty="0" smtClean="0">
                <a:solidFill>
                  <a:srgbClr val="3636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конъяк</a:t>
            </a:r>
            <a:r>
              <a:rPr lang="mn-MN" sz="1600" i="1" dirty="0">
                <a:solidFill>
                  <a:srgbClr val="3636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сүрчиг, Канад, Швед, Франц, Англи, АНУ-д үйлдвэрлэсэн дэлхийн тэргүүлэгч брэндийн виски, ром, брэнди, цагаан архи, ликёрь, вино, янжуур, гоо сайхны бараа бүтээгдэхүүнээр үйлчилж байна.2016 оны 7 сард “Таван богд трейд” ХХК нь “Газар Сүлжмэл” ХК-ийн 67,7 хувийн хувьцааг /хяналтын багц/ худалдан авч </a:t>
            </a:r>
            <a:r>
              <a:rPr lang="mn-MN" sz="1600" b="1" i="1" dirty="0">
                <a:solidFill>
                  <a:srgbClr val="3636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“ЖУУЛЧИН ДЮТИ ФРИЙ” ХК</a:t>
            </a:r>
            <a:r>
              <a:rPr lang="mn-MN" sz="1600" i="1" dirty="0">
                <a:solidFill>
                  <a:srgbClr val="3636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mn-MN" sz="1600" b="1" i="1" dirty="0">
                <a:solidFill>
                  <a:srgbClr val="3636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болж</a:t>
            </a:r>
            <a:r>
              <a:rPr lang="mn-MN" sz="1600" i="1" dirty="0">
                <a:solidFill>
                  <a:srgbClr val="3636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дотоод зохион байгуулалтын хувьд өөрчлөгдөж үйл </a:t>
            </a:r>
            <a:r>
              <a:rPr lang="mn-MN" sz="1600" i="1" dirty="0" smtClean="0">
                <a:solidFill>
                  <a:srgbClr val="3636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ажиллаагааг амжилттай  </a:t>
            </a:r>
            <a:r>
              <a:rPr lang="mn-MN" sz="1600" i="1" dirty="0">
                <a:solidFill>
                  <a:srgbClr val="3636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явуулж байна.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509" y="1013715"/>
            <a:ext cx="1278518" cy="7806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79" y="1007153"/>
            <a:ext cx="1309857" cy="78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9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824D-2CD7-4F39-A234-01FAC1DD4F3C}" type="slidenum">
              <a:rPr lang="en-US" smtClean="0"/>
              <a:t>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6310648"/>
            <a:ext cx="12909220" cy="307777"/>
            <a:chOff x="0" y="883470"/>
            <a:chExt cx="12909220" cy="1367557"/>
          </a:xfrm>
        </p:grpSpPr>
        <p:sp>
          <p:nvSpPr>
            <p:cNvPr id="6" name="object 3"/>
            <p:cNvSpPr/>
            <p:nvPr/>
          </p:nvSpPr>
          <p:spPr>
            <a:xfrm>
              <a:off x="3296766" y="915815"/>
              <a:ext cx="8895234" cy="275432"/>
            </a:xfrm>
            <a:custGeom>
              <a:avLst/>
              <a:gdLst/>
              <a:ahLst/>
              <a:cxnLst/>
              <a:rect l="l" t="t" r="r" b="b"/>
              <a:pathLst>
                <a:path w="4263390" h="243840">
                  <a:moveTo>
                    <a:pt x="0" y="243789"/>
                  </a:moveTo>
                  <a:lnTo>
                    <a:pt x="4263237" y="243789"/>
                  </a:lnTo>
                  <a:lnTo>
                    <a:pt x="4263237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bject 4"/>
            <p:cNvSpPr/>
            <p:nvPr/>
          </p:nvSpPr>
          <p:spPr>
            <a:xfrm>
              <a:off x="1648522" y="915816"/>
              <a:ext cx="3439385" cy="275431"/>
            </a:xfrm>
            <a:custGeom>
              <a:avLst/>
              <a:gdLst/>
              <a:ahLst/>
              <a:cxnLst/>
              <a:rect l="l" t="t" r="r" b="b"/>
              <a:pathLst>
                <a:path w="1648460" h="243840">
                  <a:moveTo>
                    <a:pt x="0" y="243789"/>
                  </a:moveTo>
                  <a:lnTo>
                    <a:pt x="1648244" y="243789"/>
                  </a:lnTo>
                  <a:lnTo>
                    <a:pt x="1648244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bject 5"/>
            <p:cNvSpPr/>
            <p:nvPr/>
          </p:nvSpPr>
          <p:spPr>
            <a:xfrm>
              <a:off x="0" y="915816"/>
              <a:ext cx="3440710" cy="275431"/>
            </a:xfrm>
            <a:custGeom>
              <a:avLst/>
              <a:gdLst/>
              <a:ahLst/>
              <a:cxnLst/>
              <a:rect l="l" t="t" r="r" b="b"/>
              <a:pathLst>
                <a:path w="1649095" h="243840">
                  <a:moveTo>
                    <a:pt x="0" y="243789"/>
                  </a:moveTo>
                  <a:lnTo>
                    <a:pt x="1648523" y="243789"/>
                  </a:lnTo>
                  <a:lnTo>
                    <a:pt x="1648523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D3178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10159" y="883470"/>
              <a:ext cx="7999061" cy="13675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592195">
                <a:lnSpc>
                  <a:spcPct val="100000"/>
                </a:lnSpc>
              </a:pP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1016801"/>
            <a:ext cx="12192000" cy="45719"/>
            <a:chOff x="542658" y="1104030"/>
            <a:chExt cx="7915542" cy="47140"/>
          </a:xfrm>
        </p:grpSpPr>
        <p:sp>
          <p:nvSpPr>
            <p:cNvPr id="12" name="Rectangle 11"/>
            <p:cNvSpPr/>
            <p:nvPr/>
          </p:nvSpPr>
          <p:spPr>
            <a:xfrm>
              <a:off x="542658" y="1105451"/>
              <a:ext cx="4486542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29200" y="1104030"/>
              <a:ext cx="3429000" cy="4571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449941" y="21277"/>
            <a:ext cx="11451772" cy="678564"/>
          </a:xfrm>
        </p:spPr>
        <p:txBody>
          <a:bodyPr>
            <a:normAutofit/>
          </a:bodyPr>
          <a:lstStyle/>
          <a:p>
            <a:r>
              <a:rPr lang="mn-MN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ЖУУЛЧИН ДЮТИ ФРИЙ </a:t>
            </a:r>
            <a:r>
              <a:rPr lang="mn-MN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ХК 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940" y="1407886"/>
            <a:ext cx="6270171" cy="682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n-M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Компанийн нэр: Жуулчин Дюти Фрий ХК 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9940" y="2221492"/>
            <a:ext cx="6270171" cy="6821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mn-MN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Регистрийн дугаар: 2097893</a:t>
            </a:r>
            <a:endParaRPr 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9940" y="4662310"/>
            <a:ext cx="6270171" cy="682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n-M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Татваргүй барааны дэлгүүрийн байршил: Улаанбаатар Төмөр замын төв буудал болон Алтанбулаг сумын Хилийн шалган нэвтрүүлэх цогцолборт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mn-M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Чингис Хаан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mn-M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олон улсын нисэх онгоцны буудал.  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9940" y="5475914"/>
            <a:ext cx="6270171" cy="6821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mn-MN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Хаяг: 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mn-MN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Таванбогд группын байр, Чингисийн өргөн чөлөө, Хан-Уул дүүрэг, Утас: 345225, 9910 9571.</a:t>
            </a:r>
            <a:endParaRPr 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9940" y="3848704"/>
            <a:ext cx="6270171" cy="6821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mn-MN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Салбар дэлгүүрүүдийн тоо: 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49940" y="3035098"/>
            <a:ext cx="6270171" cy="682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n-M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Татваргүй барааны дэлгүүрийн туршлага: 2002 оноос хойш – </a:t>
            </a:r>
            <a:r>
              <a:rPr lang="mn-MN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mn-M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flipH="1">
            <a:off x="7126513" y="3848704"/>
            <a:ext cx="4775200" cy="6821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mn-MN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Шинэ нисэх онгоцны буудал.</a:t>
            </a:r>
          </a:p>
          <a:p>
            <a:r>
              <a:rPr lang="mn-MN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Нээгдэх хугацаа тодорхойгүй</a:t>
            </a:r>
            <a:endParaRPr 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 flipH="1">
            <a:off x="7126513" y="2228132"/>
            <a:ext cx="4775200" cy="6821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mn-MN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Тусгай зөвшөөрлийн хүчинтэй хугацаа: 201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mn-MN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mn-MN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mn-MN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хүртлэх </a:t>
            </a:r>
            <a:endParaRPr 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 flipH="1">
            <a:off x="7126513" y="3055676"/>
            <a:ext cx="4775200" cy="682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n-M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Шинээр нээх салбар дэлгүүрийн тоо: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Rectangle 37"/>
          <p:cNvSpPr/>
          <p:nvPr/>
        </p:nvSpPr>
        <p:spPr>
          <a:xfrm flipH="1">
            <a:off x="7126513" y="1421184"/>
            <a:ext cx="4775200" cy="682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n-M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Тусгай зөвшөөрлийн дугаар: 14/09 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756" y="67943"/>
            <a:ext cx="801957" cy="91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2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01354" y="1895237"/>
            <a:ext cx="2812473" cy="67001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mn-MN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Гүйцэтгэх захирал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388614" y="2803188"/>
            <a:ext cx="2812473" cy="725612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mn-MN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Дэд захирал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889993" y="4950275"/>
            <a:ext cx="2260634" cy="425276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mn-MN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Нягтлан бодогч (1)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534794" y="4139398"/>
            <a:ext cx="2641528" cy="66154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mn-MN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Гадаад харилцаа, үйл ажиллагааны менежер-1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89993" y="4074285"/>
            <a:ext cx="2260635" cy="632895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mn-MN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Ерөнхий нягтлан бодогч-1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809997" y="5915434"/>
            <a:ext cx="2234143" cy="93169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mn-MN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Худалдааны зөвлөх (5)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mn-MN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/Чингис Хаан ОУНБ/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7690205" y="5915434"/>
            <a:ext cx="1684402" cy="93169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mn-MN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Худалдааны зөвлөх (3) </a:t>
            </a:r>
            <a:r>
              <a:rPr lang="mn-MN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   </a:t>
            </a:r>
            <a:r>
              <a:rPr lang="mn-MN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/Алтанбулаг/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564192" y="5899347"/>
            <a:ext cx="1826863" cy="93169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mn-MN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Худалдааны зөвлөх (2)</a:t>
            </a:r>
            <a:r>
              <a:rPr lang="mn-MN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mn-MN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Төмөр зам/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" name="Straight Connector 70"/>
          <p:cNvCxnSpPr>
            <a:cxnSpLocks/>
          </p:cNvCxnSpPr>
          <p:nvPr/>
        </p:nvCxnSpPr>
        <p:spPr>
          <a:xfrm flipH="1">
            <a:off x="2020310" y="4707180"/>
            <a:ext cx="1" cy="2430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/>
          <p:nvPr/>
        </p:nvGrpSpPr>
        <p:grpSpPr>
          <a:xfrm>
            <a:off x="0" y="831478"/>
            <a:ext cx="12192000" cy="45719"/>
            <a:chOff x="542658" y="1104030"/>
            <a:chExt cx="7915542" cy="47140"/>
          </a:xfrm>
        </p:grpSpPr>
        <p:sp>
          <p:nvSpPr>
            <p:cNvPr id="81" name="Rectangle 80"/>
            <p:cNvSpPr/>
            <p:nvPr/>
          </p:nvSpPr>
          <p:spPr>
            <a:xfrm>
              <a:off x="542658" y="1105451"/>
              <a:ext cx="4486542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029200" y="1104030"/>
              <a:ext cx="3429000" cy="4571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itle 4"/>
          <p:cNvSpPr txBox="1">
            <a:spLocks/>
          </p:cNvSpPr>
          <p:nvPr/>
        </p:nvSpPr>
        <p:spPr>
          <a:xfrm>
            <a:off x="354979" y="-86303"/>
            <a:ext cx="10542563" cy="678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“ЖУУЛЧИН ДЮТИ ФРИЙ” ХК-ИЙН БҮТЭЦ, ЗОХИОН БАЙГУУЛАЛТ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762" y="-42436"/>
            <a:ext cx="767294" cy="873914"/>
          </a:xfrm>
          <a:prstGeom prst="rect">
            <a:avLst/>
          </a:prstGeom>
        </p:spPr>
      </p:pic>
      <p:sp>
        <p:nvSpPr>
          <p:cNvPr id="35" name="Rounded Rectangle 57">
            <a:extLst>
              <a:ext uri="{FF2B5EF4-FFF2-40B4-BE49-F238E27FC236}">
                <a16:creationId xmlns:a16="http://schemas.microsoft.com/office/drawing/2014/main" xmlns="" id="{6CFA5556-BA62-4F8B-8A67-658288AAE854}"/>
              </a:ext>
            </a:extLst>
          </p:cNvPr>
          <p:cNvSpPr/>
          <p:nvPr/>
        </p:nvSpPr>
        <p:spPr>
          <a:xfrm flipH="1">
            <a:off x="4965013" y="4881788"/>
            <a:ext cx="2641528" cy="593716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mn-MN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Гадаад харилцаа, татан авалтын мэргэжилтэн (1) 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ounded Rectangle 50">
            <a:extLst>
              <a:ext uri="{FF2B5EF4-FFF2-40B4-BE49-F238E27FC236}">
                <a16:creationId xmlns:a16="http://schemas.microsoft.com/office/drawing/2014/main" xmlns="" id="{34452322-F16A-46E8-99BE-C3C47B2581A6}"/>
              </a:ext>
            </a:extLst>
          </p:cNvPr>
          <p:cNvSpPr/>
          <p:nvPr/>
        </p:nvSpPr>
        <p:spPr>
          <a:xfrm flipH="1">
            <a:off x="8162734" y="4866055"/>
            <a:ext cx="2144121" cy="593716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mn-MN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Ахлах худалдааны зөвлөх (1)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3E2506CD-6CB4-488B-9126-F04DA87FC370}"/>
              </a:ext>
            </a:extLst>
          </p:cNvPr>
          <p:cNvCxnSpPr>
            <a:cxnSpLocks/>
          </p:cNvCxnSpPr>
          <p:nvPr/>
        </p:nvCxnSpPr>
        <p:spPr>
          <a:xfrm>
            <a:off x="4794851" y="2587577"/>
            <a:ext cx="0" cy="2156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xmlns="" id="{1070B730-468D-49B5-A6D0-7688267A5502}"/>
              </a:ext>
            </a:extLst>
          </p:cNvPr>
          <p:cNvCxnSpPr/>
          <p:nvPr/>
        </p:nvCxnSpPr>
        <p:spPr>
          <a:xfrm>
            <a:off x="6247575" y="3360702"/>
            <a:ext cx="1302989" cy="76347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FFCB1D67-A67F-4BF1-B51B-12411C0113D2}"/>
              </a:ext>
            </a:extLst>
          </p:cNvPr>
          <p:cNvCxnSpPr>
            <a:cxnSpLocks/>
          </p:cNvCxnSpPr>
          <p:nvPr/>
        </p:nvCxnSpPr>
        <p:spPr>
          <a:xfrm>
            <a:off x="7855558" y="4800942"/>
            <a:ext cx="16753" cy="10984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607017E8-EE2F-4B16-8698-4479B3E2F4D4}"/>
              </a:ext>
            </a:extLst>
          </p:cNvPr>
          <p:cNvCxnSpPr/>
          <p:nvPr/>
        </p:nvCxnSpPr>
        <p:spPr>
          <a:xfrm flipH="1" flipV="1">
            <a:off x="4963945" y="4623261"/>
            <a:ext cx="1570849" cy="13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B4E23D0A-DA90-4580-8674-651D5385A5B8}"/>
              </a:ext>
            </a:extLst>
          </p:cNvPr>
          <p:cNvCxnSpPr/>
          <p:nvPr/>
        </p:nvCxnSpPr>
        <p:spPr>
          <a:xfrm>
            <a:off x="9183873" y="4550347"/>
            <a:ext cx="12982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F990A5E6-8452-4813-BBA4-75282A9DBE52}"/>
              </a:ext>
            </a:extLst>
          </p:cNvPr>
          <p:cNvCxnSpPr>
            <a:cxnSpLocks/>
          </p:cNvCxnSpPr>
          <p:nvPr/>
        </p:nvCxnSpPr>
        <p:spPr>
          <a:xfrm>
            <a:off x="10482095" y="4550347"/>
            <a:ext cx="29982" cy="1365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49C8DFA2-FD92-49BD-B560-13DF507DA531}"/>
              </a:ext>
            </a:extLst>
          </p:cNvPr>
          <p:cNvCxnSpPr/>
          <p:nvPr/>
        </p:nvCxnSpPr>
        <p:spPr>
          <a:xfrm>
            <a:off x="4963944" y="4624633"/>
            <a:ext cx="0" cy="1528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C6963582-C815-4710-9950-8DB7662A0C03}"/>
              </a:ext>
            </a:extLst>
          </p:cNvPr>
          <p:cNvCxnSpPr/>
          <p:nvPr/>
        </p:nvCxnSpPr>
        <p:spPr>
          <a:xfrm>
            <a:off x="4963944" y="6153272"/>
            <a:ext cx="600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04C32D5B-F2BD-4B21-A8A4-7D0197268ED5}"/>
              </a:ext>
            </a:extLst>
          </p:cNvPr>
          <p:cNvCxnSpPr/>
          <p:nvPr/>
        </p:nvCxnSpPr>
        <p:spPr>
          <a:xfrm flipH="1">
            <a:off x="2039137" y="3385441"/>
            <a:ext cx="13494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6BA8E68E-95AD-4C0F-BFE9-DA6F1DB8CB67}"/>
              </a:ext>
            </a:extLst>
          </p:cNvPr>
          <p:cNvCxnSpPr/>
          <p:nvPr/>
        </p:nvCxnSpPr>
        <p:spPr>
          <a:xfrm flipH="1">
            <a:off x="2020311" y="3385441"/>
            <a:ext cx="18826" cy="688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EB6BCA5D-B763-4A80-A08E-321838C0925B}"/>
              </a:ext>
            </a:extLst>
          </p:cNvPr>
          <p:cNvCxnSpPr/>
          <p:nvPr/>
        </p:nvCxnSpPr>
        <p:spPr>
          <a:xfrm flipH="1">
            <a:off x="9982299" y="5459771"/>
            <a:ext cx="6828" cy="439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435102" y="913220"/>
            <a:ext cx="2812473" cy="660386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mn-MN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Төлөөлөн удирдах зөвлөл /9 гишүүний бүрэлдэхүүнтэй/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3E2506CD-6CB4-488B-9126-F04DA87FC370}"/>
              </a:ext>
            </a:extLst>
          </p:cNvPr>
          <p:cNvCxnSpPr>
            <a:cxnSpLocks/>
          </p:cNvCxnSpPr>
          <p:nvPr/>
        </p:nvCxnSpPr>
        <p:spPr>
          <a:xfrm flipH="1">
            <a:off x="4807590" y="1509676"/>
            <a:ext cx="16693" cy="390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734291" y="894229"/>
            <a:ext cx="2477915" cy="688739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mn-MN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Хувь нийлүүлэгчдийн </a:t>
            </a:r>
          </a:p>
          <a:p>
            <a:pPr lvl="0" algn="ctr"/>
            <a:r>
              <a:rPr lang="mn-MN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хурал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473040" y="903593"/>
            <a:ext cx="2812473" cy="67001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mn-MN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Нэр дэвшүүлэх хороо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7473040" y="1937086"/>
            <a:ext cx="2812473" cy="67001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mn-MN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Цалин урамшуулалын хороо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7467291" y="2838720"/>
            <a:ext cx="2812473" cy="67001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mn-MN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Аудитын хороо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Straight Connector 62"/>
          <p:cNvCxnSpPr>
            <a:cxnSpLocks/>
            <a:stCxn id="31" idx="1"/>
            <a:endCxn id="55" idx="3"/>
          </p:cNvCxnSpPr>
          <p:nvPr/>
        </p:nvCxnSpPr>
        <p:spPr>
          <a:xfrm flipH="1" flipV="1">
            <a:off x="3212206" y="1238599"/>
            <a:ext cx="222896" cy="48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247575" y="1238600"/>
            <a:ext cx="1225465" cy="4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897170" y="1253460"/>
            <a:ext cx="1899" cy="17714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909910" y="2272092"/>
            <a:ext cx="56313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897170" y="3024906"/>
            <a:ext cx="570121" cy="56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7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1EAAF7-AA5A-4704-A05C-3551FA4C0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93927" y="894485"/>
            <a:ext cx="1675758" cy="618601"/>
          </a:xfrm>
        </p:spPr>
        <p:txBody>
          <a:bodyPr>
            <a:noAutofit/>
          </a:bodyPr>
          <a:lstStyle/>
          <a:p>
            <a:pPr algn="l"/>
            <a:endParaRPr lang="en-US" sz="1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689CBB7-7A9F-45A6-AF75-940FA3DB1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03088" y="4329442"/>
            <a:ext cx="104548" cy="249027"/>
          </a:xfrm>
        </p:spPr>
        <p:txBody>
          <a:bodyPr>
            <a:noAutofit/>
          </a:bodyPr>
          <a:lstStyle/>
          <a:p>
            <a:endParaRPr lang="mn-MN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7F6ECE6-1027-42B2-BCB9-1FD4E67C3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824D-2CD7-4F39-A234-01FAC1DD4F3C}" type="slidenum">
              <a:rPr lang="en-US" smtClean="0"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1008BAAA-A5A0-465D-902D-CE555AC0F32E}"/>
              </a:ext>
            </a:extLst>
          </p:cNvPr>
          <p:cNvSpPr txBox="1">
            <a:spLocks/>
          </p:cNvSpPr>
          <p:nvPr/>
        </p:nvSpPr>
        <p:spPr>
          <a:xfrm>
            <a:off x="154278" y="-64928"/>
            <a:ext cx="10542563" cy="678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“ЖУУЛЧИН ДЮТИ ФРИЙ” ХК-ИЙН  ТУЗ, УДИРДЛАГА 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769332C-531E-4A8E-B251-67FEAD092E89}"/>
              </a:ext>
            </a:extLst>
          </p:cNvPr>
          <p:cNvGrpSpPr/>
          <p:nvPr/>
        </p:nvGrpSpPr>
        <p:grpSpPr>
          <a:xfrm>
            <a:off x="0" y="953607"/>
            <a:ext cx="12192000" cy="45719"/>
            <a:chOff x="542658" y="1104030"/>
            <a:chExt cx="7915542" cy="471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393AD669-CE22-4E93-8149-4E037146FD7A}"/>
                </a:ext>
              </a:extLst>
            </p:cNvPr>
            <p:cNvSpPr/>
            <p:nvPr/>
          </p:nvSpPr>
          <p:spPr>
            <a:xfrm>
              <a:off x="542658" y="1105451"/>
              <a:ext cx="4486542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8F474267-AE8A-4BF4-9789-C64FE116DA24}"/>
                </a:ext>
              </a:extLst>
            </p:cNvPr>
            <p:cNvSpPr/>
            <p:nvPr/>
          </p:nvSpPr>
          <p:spPr>
            <a:xfrm>
              <a:off x="5029200" y="1104030"/>
              <a:ext cx="3429000" cy="4571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756" y="-18909"/>
            <a:ext cx="801957" cy="913394"/>
          </a:xfrm>
          <a:prstGeom prst="rect">
            <a:avLst/>
          </a:prstGeom>
        </p:spPr>
      </p:pic>
      <p:pic>
        <p:nvPicPr>
          <p:cNvPr id="10" name="Picture Placeholder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044" y="1600292"/>
            <a:ext cx="1896461" cy="1896461"/>
          </a:xfrm>
          <a:prstGeom prst="ellipse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60324" y="1513086"/>
            <a:ext cx="40190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mn-MN" altLang="ja-JP" sz="1050" b="1" dirty="0">
                <a:latin typeface="Arial" panose="020B0604020202020204" pitchFamily="34" charset="0"/>
                <a:cs typeface="Arial" panose="020B0604020202020204" pitchFamily="34" charset="0"/>
              </a:rPr>
              <a:t>Ажлын туршлага: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1993-1997 онд Япон-Монголын хамтарсан Алтай ХХК-нд Орлогч захирал,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1995 оноос Таван Богд Группийг үүсгэн байгуулсан, Таван Богд Группийн Ерөнхийлөгч, Таван Богд Трейд ХХК-ийн Ерөнхий захирлаар одоог хүртэл ажиллаж байна.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1999-2000 онд Жуулчин ХХК-ийн Ерөнхий захирал,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2000-2001 онд Палас зочид буудал Гүйцэтгэх захирал,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2001-2003 онд МИАТ ХК-нд Санхүүгийн захирал,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2005 онд Кемпински Хаан Палас ХХК-нд Ерөнхий захирал,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2008 онд Говь ХК-нд Гүйцэтгэх захирал,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2009 оноос Хаан Банкны ТУЗ-ийн гишүүн,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2010 оноос Замайн Сервис ХХК-ийн ТУЗ-ийн гишүүн зэрэг ажил үүргийг тус тус давхар гүйцэтгэж байна. </a:t>
            </a:r>
          </a:p>
        </p:txBody>
      </p:sp>
      <p:pic>
        <p:nvPicPr>
          <p:cNvPr id="12" name="Picture Placeholder 2"/>
          <p:cNvPicPr>
            <a:picLocks noChangeAspect="1"/>
          </p:cNvPicPr>
          <p:nvPr/>
        </p:nvPicPr>
        <p:blipFill rotWithShape="1">
          <a:blip r:embed="rId4"/>
          <a:srcRect t="2013" r="-6"/>
          <a:stretch/>
        </p:blipFill>
        <p:spPr>
          <a:xfrm>
            <a:off x="6067955" y="1600292"/>
            <a:ext cx="1961332" cy="2029599"/>
          </a:xfrm>
          <a:prstGeom prst="ellipse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117906" y="1630681"/>
            <a:ext cx="4125212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mn-MN" altLang="ja-JP" sz="1050" b="1" dirty="0">
                <a:latin typeface="Arial" panose="020B0604020202020204" pitchFamily="34" charset="0"/>
                <a:cs typeface="Arial" panose="020B0604020202020204" pitchFamily="34" charset="0"/>
              </a:rPr>
              <a:t>Ажлын туршлага: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1991-1993 онд Сангийн яаманд Валютын мэргэжилтэн,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1993-1997 онд Япон-Монголын хамтарсан Алтай ХХК-нд Мэргэжилтэн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1997-1998 онд Таван Богд Трейд ХХК-нд Гадаад харилцааны менежер,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1998-2013 онд Таван Богд Трейд ХХК-ийн Дэд захирал,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2000-2002 онд Худалдаа Хөгжлийн Банкны Дэд захирал,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2003 оноос Хаан Банкны ТУЗ-ийн гишүүн,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2013 оноос одоог хүртэл Таван Богд Фүүдс ХХК-ийн Гүйцэтгэх захирал,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1997 оноос одоог хүртэл Таван Богд Группийн Тэргүүн Дэд Ерөнхийлөгчөөр ажиллаж байна.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4329442"/>
            <a:ext cx="2144116" cy="2175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/>
          <p:cNvSpPr/>
          <p:nvPr/>
        </p:nvSpPr>
        <p:spPr>
          <a:xfrm>
            <a:off x="6163443" y="4541646"/>
            <a:ext cx="4170860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mn-MN" altLang="ja-JP" sz="1050" b="1" dirty="0">
                <a:latin typeface="Arial" panose="020B0604020202020204" pitchFamily="34" charset="0"/>
                <a:cs typeface="Arial" panose="020B0604020202020204" pitchFamily="34" charset="0"/>
              </a:rPr>
              <a:t>Ажлын туршлага: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2007-2008 онд Эм Си Эс Группт Санхүүгийн шинжээч,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2008-2011 онд Скайтел ХХК-нд Санхүү, төлөвлөлтийн хэлтсийн дарга,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2011.04-2012.02 онд Таван Богд Трейд ХХК-ийн Төсөв төлөвлөлтийн хэлтсийн дарга,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2014.03-2014.08 онд Таван Богд Трейд ХХК-нд Санхүү, төлөвлөлт хариуцсан захирал,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2014.08 сараас одоог хүртэл Таван Богд Трейд ХХК-ийн Дэд захирлаар ажиллаж байна</a:t>
            </a:r>
            <a:r>
              <a:rPr lang="mn-MN" altLang="ja-JP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044" y="1058738"/>
            <a:ext cx="5171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Төлөөн удирдах зөвлөлийн хараат гишүүд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1EAAF7-AA5A-4704-A05C-3551FA4C0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93927" y="894485"/>
            <a:ext cx="1675758" cy="1329925"/>
          </a:xfrm>
        </p:spPr>
        <p:txBody>
          <a:bodyPr>
            <a:noAutofit/>
          </a:bodyPr>
          <a:lstStyle/>
          <a:p>
            <a:pPr algn="l"/>
            <a:endParaRPr lang="en-US" sz="1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689CBB7-7A9F-45A6-AF75-940FA3DB1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03088" y="4329442"/>
            <a:ext cx="104548" cy="249027"/>
          </a:xfrm>
        </p:spPr>
        <p:txBody>
          <a:bodyPr>
            <a:noAutofit/>
          </a:bodyPr>
          <a:lstStyle/>
          <a:p>
            <a:endParaRPr lang="mn-MN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7F6ECE6-1027-42B2-BCB9-1FD4E67C3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824D-2CD7-4F39-A234-01FAC1DD4F3C}" type="slidenum">
              <a:rPr lang="en-US" smtClean="0"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1008BAAA-A5A0-465D-902D-CE555AC0F32E}"/>
              </a:ext>
            </a:extLst>
          </p:cNvPr>
          <p:cNvSpPr txBox="1">
            <a:spLocks/>
          </p:cNvSpPr>
          <p:nvPr/>
        </p:nvSpPr>
        <p:spPr>
          <a:xfrm>
            <a:off x="165682" y="-23392"/>
            <a:ext cx="10542563" cy="678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“ЖУУЛЧИН ДЮТИ ФРИЙ” ХК-ИЙН  ТУЗ, УДИРДЛАГА 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769332C-531E-4A8E-B251-67FEAD092E89}"/>
              </a:ext>
            </a:extLst>
          </p:cNvPr>
          <p:cNvGrpSpPr/>
          <p:nvPr/>
        </p:nvGrpSpPr>
        <p:grpSpPr>
          <a:xfrm>
            <a:off x="0" y="953607"/>
            <a:ext cx="12192000" cy="45719"/>
            <a:chOff x="542658" y="1104030"/>
            <a:chExt cx="7915542" cy="471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393AD669-CE22-4E93-8149-4E037146FD7A}"/>
                </a:ext>
              </a:extLst>
            </p:cNvPr>
            <p:cNvSpPr/>
            <p:nvPr/>
          </p:nvSpPr>
          <p:spPr>
            <a:xfrm>
              <a:off x="542658" y="1105451"/>
              <a:ext cx="4486542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8F474267-AE8A-4BF4-9789-C64FE116DA24}"/>
                </a:ext>
              </a:extLst>
            </p:cNvPr>
            <p:cNvSpPr/>
            <p:nvPr/>
          </p:nvSpPr>
          <p:spPr>
            <a:xfrm>
              <a:off x="5029200" y="1104030"/>
              <a:ext cx="3429000" cy="4571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756" y="-18909"/>
            <a:ext cx="801957" cy="913394"/>
          </a:xfrm>
          <a:prstGeom prst="rect">
            <a:avLst/>
          </a:prstGeom>
        </p:spPr>
      </p:pic>
      <p:pic>
        <p:nvPicPr>
          <p:cNvPr id="18" name="Picture Placeholder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682" y="1847469"/>
            <a:ext cx="1925898" cy="1925898"/>
          </a:xfrm>
          <a:prstGeom prst="ellipse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964415" y="1976325"/>
            <a:ext cx="3773292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mn-MN" altLang="ja-JP" sz="1050" b="1" dirty="0">
                <a:latin typeface="Arial" panose="020B0604020202020204" pitchFamily="34" charset="0"/>
                <a:cs typeface="Arial" panose="020B0604020202020204" pitchFamily="34" charset="0"/>
              </a:rPr>
              <a:t>Ажлын туршлага: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1990.07-1999.04 Ховд аймгийн Булган сумын Жимс туршлагын станцид Нягтлан бодогч,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1999.04-2001.12 Таван Богд Костемик ХХК-нд Нягтлан бодогч,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2001.12-2004.10 Таван Богд Трейд ХХК-ийн Ерөнхий нягтлан бодогч,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2004 оноос одоог хүртэл Таван Богд Трейд ХХК-ийн Санхүү, бүртгэл хариуцсан захирлаар ажиллаж байна. </a:t>
            </a:r>
          </a:p>
          <a:p>
            <a:endParaRPr kumimoji="1" lang="mn-MN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37457" t="13616" r="36775" b="35194"/>
          <a:stretch/>
        </p:blipFill>
        <p:spPr>
          <a:xfrm>
            <a:off x="6182341" y="1839144"/>
            <a:ext cx="1785875" cy="1912229"/>
          </a:xfrm>
          <a:prstGeom prst="ellipse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941822" y="1986231"/>
            <a:ext cx="40064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mn-MN" altLang="ja-JP" sz="1050" b="1" dirty="0">
                <a:latin typeface="Arial" panose="020B0604020202020204" pitchFamily="34" charset="0"/>
                <a:cs typeface="Arial" panose="020B0604020202020204" pitchFamily="34" charset="0"/>
              </a:rPr>
              <a:t>Ажлын туршлага: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2015.10-2016.01 онд Эдийн засгийн хөгжлийн яаманд Мэргэжилтэн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2016.03-2016.08 онд Таван Богд Трейд ХХК-нд Бизнес хөгжүүлэлтийн менежер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2016.08 сараас Газар Сүлжмэл ХК-ийн Гүйцэтгэх захирал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2017.11 сараас гоёо ХХК-ийн гүйцэтгэх захирал </a:t>
            </a:r>
          </a:p>
        </p:txBody>
      </p:sp>
      <p:pic>
        <p:nvPicPr>
          <p:cNvPr id="24" name="Content Placeholder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7683" y="4036327"/>
            <a:ext cx="2178736" cy="2178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Rectangle 24"/>
          <p:cNvSpPr/>
          <p:nvPr/>
        </p:nvSpPr>
        <p:spPr>
          <a:xfrm>
            <a:off x="4406419" y="4100647"/>
            <a:ext cx="71235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mn-MN" altLang="ja-JP" sz="1050" b="1" dirty="0">
                <a:latin typeface="Arial" panose="020B0604020202020204" pitchFamily="34" charset="0"/>
                <a:cs typeface="Arial" panose="020B0604020202020204" pitchFamily="34" charset="0"/>
              </a:rPr>
              <a:t>Ажлын туршлага: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1987.07-1988.09 Бөөний Бараа Баазад Бүртгэлийн машины инженер,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1988.10-1993.02 Худалдааны Техникумд Компьютерийн багш,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1993.03-1994.12 Донот ХХК-нд Нягтлан бодогч,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1995.06-2005.12 Таван Богд ХХК-ийн Гүйцэтгэх захирал,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2005.01-2011.01 Таван Богд Трейд ХХК-ийн Санхүү хариуцсан захирал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2011.01 сараас одоог хүртэл Таван Богд Трейд ХХК-ийн Дотоод аудит хариуцсан захирлаар ажиллаж байна.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224" y="998932"/>
            <a:ext cx="5171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Төлөөн удирдах зөвлөлийн хараат гишүүд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51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1EAAF7-AA5A-4704-A05C-3551FA4C0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93927" y="894485"/>
            <a:ext cx="1675758" cy="1329925"/>
          </a:xfrm>
        </p:spPr>
        <p:txBody>
          <a:bodyPr>
            <a:noAutofit/>
          </a:bodyPr>
          <a:lstStyle/>
          <a:p>
            <a:pPr algn="l"/>
            <a:endParaRPr lang="en-US" sz="1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689CBB7-7A9F-45A6-AF75-940FA3DB1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03088" y="4329442"/>
            <a:ext cx="104548" cy="249027"/>
          </a:xfrm>
        </p:spPr>
        <p:txBody>
          <a:bodyPr>
            <a:noAutofit/>
          </a:bodyPr>
          <a:lstStyle/>
          <a:p>
            <a:endParaRPr lang="mn-MN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7F6ECE6-1027-42B2-BCB9-1FD4E67C3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824D-2CD7-4F39-A234-01FAC1DD4F3C}" type="slidenum">
              <a:rPr lang="en-US" smtClean="0"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1008BAAA-A5A0-465D-902D-CE555AC0F32E}"/>
              </a:ext>
            </a:extLst>
          </p:cNvPr>
          <p:cNvSpPr txBox="1">
            <a:spLocks/>
          </p:cNvSpPr>
          <p:nvPr/>
        </p:nvSpPr>
        <p:spPr>
          <a:xfrm>
            <a:off x="154278" y="-26826"/>
            <a:ext cx="10542563" cy="678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“ЖУУЛЧИН ДЮТИ ФРИЙ” ХК-ИЙН  ТУЗ, УДИРДЛАГА 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769332C-531E-4A8E-B251-67FEAD092E89}"/>
              </a:ext>
            </a:extLst>
          </p:cNvPr>
          <p:cNvGrpSpPr/>
          <p:nvPr/>
        </p:nvGrpSpPr>
        <p:grpSpPr>
          <a:xfrm>
            <a:off x="0" y="953607"/>
            <a:ext cx="12192000" cy="45719"/>
            <a:chOff x="542658" y="1104030"/>
            <a:chExt cx="7915542" cy="471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393AD669-CE22-4E93-8149-4E037146FD7A}"/>
                </a:ext>
              </a:extLst>
            </p:cNvPr>
            <p:cNvSpPr/>
            <p:nvPr/>
          </p:nvSpPr>
          <p:spPr>
            <a:xfrm>
              <a:off x="542658" y="1105451"/>
              <a:ext cx="4486542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8F474267-AE8A-4BF4-9789-C64FE116DA24}"/>
                </a:ext>
              </a:extLst>
            </p:cNvPr>
            <p:cNvSpPr/>
            <p:nvPr/>
          </p:nvSpPr>
          <p:spPr>
            <a:xfrm>
              <a:off x="5029200" y="1104030"/>
              <a:ext cx="3429000" cy="4571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756" y="-18909"/>
            <a:ext cx="801957" cy="913394"/>
          </a:xfrm>
          <a:prstGeom prst="rect">
            <a:avLst/>
          </a:prstGeom>
        </p:spPr>
      </p:pic>
      <p:pic>
        <p:nvPicPr>
          <p:cNvPr id="22" name="Picture 2" descr="D:\Gazar suljmel\ТУЗ\TUZ-iin haraat bus gishuudiin taniltsuulga\Slid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5" y="1457758"/>
            <a:ext cx="5933224" cy="25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:\Gazar suljmel\ТУЗ\TUZ-iin haraat bus gishuudiin taniltsuulga\Slide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71612"/>
            <a:ext cx="6002856" cy="271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:\Gazar suljmel\ТУЗ\TUZ-iin haraat bus gishuudiin taniltsuulga\Slide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4044021"/>
            <a:ext cx="5715000" cy="279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3605" y="997948"/>
            <a:ext cx="6002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Төлөөлөн удирдах зөвлөлийн хараат </a:t>
            </a:r>
            <a:r>
              <a:rPr lang="mn-MN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бус </a:t>
            </a:r>
            <a:r>
              <a:rPr lang="mn-MN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гишүүд: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8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6310648"/>
            <a:ext cx="12909220" cy="307777"/>
            <a:chOff x="0" y="883470"/>
            <a:chExt cx="12909220" cy="1367557"/>
          </a:xfrm>
        </p:grpSpPr>
        <p:sp>
          <p:nvSpPr>
            <p:cNvPr id="10" name="object 3"/>
            <p:cNvSpPr/>
            <p:nvPr/>
          </p:nvSpPr>
          <p:spPr>
            <a:xfrm>
              <a:off x="3296766" y="915815"/>
              <a:ext cx="8895234" cy="275432"/>
            </a:xfrm>
            <a:custGeom>
              <a:avLst/>
              <a:gdLst/>
              <a:ahLst/>
              <a:cxnLst/>
              <a:rect l="l" t="t" r="r" b="b"/>
              <a:pathLst>
                <a:path w="4263390" h="243840">
                  <a:moveTo>
                    <a:pt x="0" y="243789"/>
                  </a:moveTo>
                  <a:lnTo>
                    <a:pt x="4263237" y="243789"/>
                  </a:lnTo>
                  <a:lnTo>
                    <a:pt x="4263237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ject 4"/>
            <p:cNvSpPr/>
            <p:nvPr/>
          </p:nvSpPr>
          <p:spPr>
            <a:xfrm>
              <a:off x="1648522" y="915816"/>
              <a:ext cx="3439385" cy="275431"/>
            </a:xfrm>
            <a:custGeom>
              <a:avLst/>
              <a:gdLst/>
              <a:ahLst/>
              <a:cxnLst/>
              <a:rect l="l" t="t" r="r" b="b"/>
              <a:pathLst>
                <a:path w="1648460" h="243840">
                  <a:moveTo>
                    <a:pt x="0" y="243789"/>
                  </a:moveTo>
                  <a:lnTo>
                    <a:pt x="1648244" y="243789"/>
                  </a:lnTo>
                  <a:lnTo>
                    <a:pt x="1648244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bject 5"/>
            <p:cNvSpPr/>
            <p:nvPr/>
          </p:nvSpPr>
          <p:spPr>
            <a:xfrm>
              <a:off x="0" y="915816"/>
              <a:ext cx="3440710" cy="275431"/>
            </a:xfrm>
            <a:custGeom>
              <a:avLst/>
              <a:gdLst/>
              <a:ahLst/>
              <a:cxnLst/>
              <a:rect l="l" t="t" r="r" b="b"/>
              <a:pathLst>
                <a:path w="1649095" h="243840">
                  <a:moveTo>
                    <a:pt x="0" y="243789"/>
                  </a:moveTo>
                  <a:lnTo>
                    <a:pt x="1648523" y="243789"/>
                  </a:lnTo>
                  <a:lnTo>
                    <a:pt x="1648523" y="0"/>
                  </a:lnTo>
                  <a:lnTo>
                    <a:pt x="0" y="0"/>
                  </a:lnTo>
                  <a:lnTo>
                    <a:pt x="0" y="243789"/>
                  </a:lnTo>
                  <a:close/>
                </a:path>
              </a:pathLst>
            </a:custGeom>
            <a:solidFill>
              <a:srgbClr val="0D3178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10159" y="883470"/>
              <a:ext cx="7999061" cy="13675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592195">
                <a:lnSpc>
                  <a:spcPct val="100000"/>
                </a:lnSpc>
              </a:pP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Content Placeholder 4" descr="s1MRD_86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4025" y="3715028"/>
            <a:ext cx="3142049" cy="2205871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14025" y="1480302"/>
            <a:ext cx="6080329" cy="2137495"/>
          </a:xfrm>
          <a:prstGeom prst="roundRect">
            <a:avLst/>
          </a:prstGeom>
          <a:solidFill>
            <a:srgbClr val="0070C0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mn-M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Тус Татваргүй барааны дэлгүүр нь Улаанбаатар вокзалын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mn-M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танхимд байрладаг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mn-M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ГЕГ-ийн харьяа УБХГГ-ийн шууд хяналтан дор үйл ажиллагаагаа  явуулж тусгай эрх бүхий хүмүүс болон хилийн чанадад зорчиж байгаа зорчигчдод үйлчилдэг. 2002 оноос хойш ажиллаж байна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0" y="1006786"/>
            <a:ext cx="12192000" cy="45719"/>
            <a:chOff x="542658" y="1104030"/>
            <a:chExt cx="7915542" cy="47140"/>
          </a:xfrm>
        </p:grpSpPr>
        <p:sp>
          <p:nvSpPr>
            <p:cNvPr id="19" name="Rectangle 18"/>
            <p:cNvSpPr/>
            <p:nvPr/>
          </p:nvSpPr>
          <p:spPr>
            <a:xfrm>
              <a:off x="542658" y="1105451"/>
              <a:ext cx="4486542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29200" y="1104030"/>
              <a:ext cx="3429000" cy="4571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itle 4"/>
          <p:cNvSpPr>
            <a:spLocks noGrp="1"/>
          </p:cNvSpPr>
          <p:nvPr>
            <p:ph type="title"/>
          </p:nvPr>
        </p:nvSpPr>
        <p:spPr>
          <a:xfrm>
            <a:off x="5145477" y="486481"/>
            <a:ext cx="8811490" cy="482858"/>
          </a:xfrm>
        </p:spPr>
        <p:txBody>
          <a:bodyPr>
            <a:normAutofit/>
          </a:bodyPr>
          <a:lstStyle/>
          <a:p>
            <a:r>
              <a:rPr lang="mn-MN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УБТЗ ТӨВ БУУДАЛ БОЛОН АЛТАНБУЛАГ БООМТ </a:t>
            </a:r>
            <a:r>
              <a:rPr lang="mn-MN" sz="11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ДАХЬ </a:t>
            </a:r>
            <a:r>
              <a:rPr lang="mn-MN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ДЭЛГҮҮР</a:t>
            </a:r>
            <a:endParaRPr lang="en-US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168293" y="3704108"/>
            <a:ext cx="4324312" cy="22058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ct val="0"/>
              </a:spcBef>
              <a:defRPr/>
            </a:pPr>
            <a:r>
              <a:rPr lang="mn-MN" sz="1400" dirty="0"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Тус салбар дэлгүүр нь Сэлэнгэ аймгийн Алтанбулаг сумын Хилийн шалган нэвтрүүлэх цогцолборын 1-р давхарт байрладаг.  46,7 м.кв талбайг дэлгүүрийн зориулалтаар ажиллуулж олон улсын зорчигчдод үйлчилж байна. </a:t>
            </a:r>
            <a:endParaRPr lang="en-US" sz="1400" dirty="0">
              <a:solidFill>
                <a:srgbClr val="0070C0"/>
              </a:solidFill>
              <a:effectLst>
                <a:reflection blurRad="12700" stA="48000" endA="300" endPos="550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2824D-2CD7-4F39-A234-01FAC1DD4F3C}" type="slidenum">
              <a:rPr lang="en-US" smtClean="0"/>
              <a:t>9</a:t>
            </a:fld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756" y="-18909"/>
            <a:ext cx="801957" cy="913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445" y="1426675"/>
            <a:ext cx="2368819" cy="1954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64" y="1415566"/>
            <a:ext cx="2774191" cy="19653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75" y="3756357"/>
            <a:ext cx="2938280" cy="21536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276" y="81805"/>
            <a:ext cx="5279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Салбар дэлгүүрүүдийн мэдээлэл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201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5331</TotalTime>
  <Words>1340</Words>
  <Application>Microsoft Office PowerPoint</Application>
  <PresentationFormat>Custom</PresentationFormat>
  <Paragraphs>279</Paragraphs>
  <Slides>17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Worksheet</vt:lpstr>
      <vt:lpstr>PowerPoint Presentation</vt:lpstr>
      <vt:lpstr>ТАВАН БОГД ГРУПП</vt:lpstr>
      <vt:lpstr>Компанийн танилцуулга</vt:lpstr>
      <vt:lpstr>ЖУУЛЧИН ДЮТИ ФРИЙ ХК </vt:lpstr>
      <vt:lpstr>PowerPoint Presentation</vt:lpstr>
      <vt:lpstr>PowerPoint Presentation</vt:lpstr>
      <vt:lpstr>PowerPoint Presentation</vt:lpstr>
      <vt:lpstr>PowerPoint Presentation</vt:lpstr>
      <vt:lpstr>УБТЗ ТӨВ БУУДАЛ БОЛОН АЛТАНБУЛАГ БООМТ ДАХЬ ДЭЛГҮҮР</vt:lpstr>
      <vt:lpstr>PowerPoint Presentation</vt:lpstr>
      <vt:lpstr>ҮНДЭСНИЙ ҮЙЛДВЭРЛЭГЧ КОМПАНИЙН БАРАА БҮТЭЭГДЭХҮҮНЭЭР  ҮЙЛЧЛҮҮЛЭГЧИД ҮЙЛЧИЛЖ БАЙНА.</vt:lpstr>
      <vt:lpstr>ГАДААДЫН ТОМООХОН БРЭНДИЙН  БАРАА БҮТЭЭГДЭХҮҮНЭЭР  ҮЙЛЧЛҮҮЛЭГЧИД ҮЙЛЧИЛЖ БАЙНА.</vt:lpstr>
      <vt:lpstr>ХУВЬЦАА ЭЗЭМШИГЧДИЙН МЭДЭЭЛЭЛ</vt:lpstr>
      <vt:lpstr>ХУВЬЦААНЫ ХАНШ БА АРИЛЖИГДСАН ТОО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ТУРШИЛТЫН ХУГАЦААНД АЖИЛЛАСАН ТАЙЛАН</dc:title>
  <dc:creator>jdf0002ltd</dc:creator>
  <cp:lastModifiedBy>Ганзул Лувсандорж</cp:lastModifiedBy>
  <cp:revision>182</cp:revision>
  <cp:lastPrinted>2017-03-07T02:02:00Z</cp:lastPrinted>
  <dcterms:created xsi:type="dcterms:W3CDTF">2017-02-07T08:23:33Z</dcterms:created>
  <dcterms:modified xsi:type="dcterms:W3CDTF">2018-08-10T02:24:14Z</dcterms:modified>
</cp:coreProperties>
</file>